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25.xml" ContentType="application/vnd.openxmlformats-officedocument.presentationml.slide+xml"/>
  <Override PartName="/ppt/slides/slide124.xml" ContentType="application/vnd.openxmlformats-officedocument.presentationml.slide+xml"/>
  <Override PartName="/ppt/slides/slide123.xml" ContentType="application/vnd.openxmlformats-officedocument.presentationml.slide+xml"/>
  <Override PartName="/ppt/slides/slide122.xml" ContentType="application/vnd.openxmlformats-officedocument.presentationml.slide+xml"/>
  <Override PartName="/ppt/slides/slide121.xml" ContentType="application/vnd.openxmlformats-officedocument.presentationml.slide+xml"/>
  <Override PartName="/ppt/slides/slide120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6.xml" ContentType="application/vnd.openxmlformats-officedocument.presentationml.slide+xml"/>
  <Override PartName="/ppt/slides/slide135.xml" ContentType="application/vnd.openxmlformats-officedocument.presentationml.slide+xml"/>
  <Override PartName="/ppt/slides/slide134.xml" ContentType="application/vnd.openxmlformats-officedocument.presentationml.slide+xml"/>
  <Override PartName="/ppt/slides/slide133.xml" ContentType="application/vnd.openxmlformats-officedocument.presentationml.slide+xml"/>
  <Override PartName="/ppt/slides/slide132.xml" ContentType="application/vnd.openxmlformats-officedocument.presentationml.slide+xml"/>
  <Override PartName="/ppt/slides/slide131.xml" ContentType="application/vnd.openxmlformats-officedocument.presentationml.slide+xml"/>
  <Override PartName="/ppt/slides/slide130.xml" ContentType="application/vnd.openxmlformats-officedocument.presentationml.slide+xml"/>
  <Override PartName="/ppt/slides/slide129.xml" ContentType="application/vnd.openxmlformats-officedocument.presentationml.slide+xml"/>
  <Override PartName="/ppt/slides/slide116.xml" ContentType="application/vnd.openxmlformats-officedocument.presentationml.slide+xml"/>
  <Override PartName="/ppt/slides/slide115.xml" ContentType="application/vnd.openxmlformats-officedocument.presentationml.slide+xml"/>
  <Override PartName="/ppt/slides/slide114.xml" ContentType="application/vnd.openxmlformats-officedocument.presentationml.slide+xml"/>
  <Override PartName="/ppt/slides/slide102.xml" ContentType="application/vnd.openxmlformats-officedocument.presentationml.slide+xml"/>
  <Override PartName="/ppt/slides/slide101.xml" ContentType="application/vnd.openxmlformats-officedocument.presentationml.slide+xml"/>
  <Override PartName="/ppt/slides/slide100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3.xml" ContentType="application/vnd.openxmlformats-officedocument.presentationml.slide+xml"/>
  <Override PartName="/ppt/slides/slide112.xml" ContentType="application/vnd.openxmlformats-officedocument.presentationml.slide+xml"/>
  <Override PartName="/ppt/slides/slide111.xml" ContentType="application/vnd.openxmlformats-officedocument.presentationml.slide+xml"/>
  <Override PartName="/ppt/slides/slide110.xml" ContentType="application/vnd.openxmlformats-officedocument.presentationml.slide+xml"/>
  <Override PartName="/ppt/slides/slide109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71.xml" ContentType="application/vnd.openxmlformats-officedocument.presentationml.slide+xml"/>
  <Override PartName="/ppt/slides/slide170.xml" ContentType="application/vnd.openxmlformats-officedocument.presentationml.slide+xml"/>
  <Override PartName="/ppt/slides/slide169.xml" ContentType="application/vnd.openxmlformats-officedocument.presentationml.slide+xml"/>
  <Override PartName="/ppt/slides/slide168.xml" ContentType="application/vnd.openxmlformats-officedocument.presentationml.slide+xml"/>
  <Override PartName="/ppt/slides/slide167.xml" ContentType="application/vnd.openxmlformats-officedocument.presentationml.slide+xml"/>
  <Override PartName="/ppt/slides/slide166.xml" ContentType="application/vnd.openxmlformats-officedocument.presentationml.slide+xml"/>
  <Override PartName="/ppt/slides/slide165.xml" ContentType="application/vnd.openxmlformats-officedocument.presentationml.slide+xml"/>
  <Override PartName="/ppt/slides/slide164.xml" ContentType="application/vnd.openxmlformats-officedocument.presentationml.slide+xml"/>
  <Override PartName="/ppt/slides/slide163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82.xml" ContentType="application/vnd.openxmlformats-officedocument.presentationml.slide+xml"/>
  <Override PartName="/ppt/slides/slide181.xml" ContentType="application/vnd.openxmlformats-officedocument.presentationml.slide+xml"/>
  <Override PartName="/ppt/slides/slide180.xml" ContentType="application/vnd.openxmlformats-officedocument.presentationml.slide+xml"/>
  <Override PartName="/ppt/slides/slide179.xml" ContentType="application/vnd.openxmlformats-officedocument.presentationml.slide+xml"/>
  <Override PartName="/ppt/slides/slide178.xml" ContentType="application/vnd.openxmlformats-officedocument.presentationml.slide+xml"/>
  <Override PartName="/ppt/slides/slide177.xml" ContentType="application/vnd.openxmlformats-officedocument.presentationml.slide+xml"/>
  <Override PartName="/ppt/slides/slide176.xml" ContentType="application/vnd.openxmlformats-officedocument.presentationml.slide+xml"/>
  <Override PartName="/ppt/slides/slide175.xml" ContentType="application/vnd.openxmlformats-officedocument.presentationml.slide+xml"/>
  <Override PartName="/ppt/slides/slide162.xml" ContentType="application/vnd.openxmlformats-officedocument.presentationml.slide+xml"/>
  <Override PartName="/ppt/slides/slide161.xml" ContentType="application/vnd.openxmlformats-officedocument.presentationml.slide+xml"/>
  <Override PartName="/ppt/slides/slide160.xml" ContentType="application/vnd.openxmlformats-officedocument.presentationml.slide+xml"/>
  <Override PartName="/ppt/slides/slide148.xml" ContentType="application/vnd.openxmlformats-officedocument.presentationml.slide+xml"/>
  <Override PartName="/ppt/slides/slide147.xml" ContentType="application/vnd.openxmlformats-officedocument.presentationml.slide+xml"/>
  <Override PartName="/ppt/slides/slide146.xml" ContentType="application/vnd.openxmlformats-officedocument.presentationml.slide+xml"/>
  <Override PartName="/ppt/slides/slide145.xml" ContentType="application/vnd.openxmlformats-officedocument.presentationml.slide+xml"/>
  <Override PartName="/ppt/slides/slide144.xml" ContentType="application/vnd.openxmlformats-officedocument.presentationml.slide+xml"/>
  <Override PartName="/ppt/slides/slide143.xml" ContentType="application/vnd.openxmlformats-officedocument.presentationml.slide+xml"/>
  <Override PartName="/ppt/slides/slide142.xml" ContentType="application/vnd.openxmlformats-officedocument.presentationml.slide+xml"/>
  <Override PartName="/ppt/slides/slide141.xml" ContentType="application/vnd.openxmlformats-officedocument.presentationml.slide+xml"/>
  <Override PartName="/ppt/slides/slide140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9.xml" ContentType="application/vnd.openxmlformats-officedocument.presentationml.slide+xml"/>
  <Override PartName="/ppt/slides/slide158.xml" ContentType="application/vnd.openxmlformats-officedocument.presentationml.slide+xml"/>
  <Override PartName="/ppt/slides/slide157.xml" ContentType="application/vnd.openxmlformats-officedocument.presentationml.slide+xml"/>
  <Override PartName="/ppt/slides/slide156.xml" ContentType="application/vnd.openxmlformats-officedocument.presentationml.slide+xml"/>
  <Override PartName="/ppt/slides/slide155.xml" ContentType="application/vnd.openxmlformats-officedocument.presentationml.slide+xml"/>
  <Override PartName="/ppt/slides/slide154.xml" ContentType="application/vnd.openxmlformats-officedocument.presentationml.slide+xml"/>
  <Override PartName="/ppt/slides/slide153.xml" ContentType="application/vnd.openxmlformats-officedocument.presentationml.slide+xml"/>
  <Override PartName="/ppt/slides/slide152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2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91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9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58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2.xml" ContentType="application/vnd.openxmlformats-officedocument.presentationml.slide+xml"/>
  <Override PartName="/ppt/slides/slide60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4"/>
  </p:notesMasterIdLst>
  <p:sldIdLst>
    <p:sldId id="495" r:id="rId2"/>
    <p:sldId id="442" r:id="rId3"/>
    <p:sldId id="260" r:id="rId4"/>
    <p:sldId id="498" r:id="rId5"/>
    <p:sldId id="499" r:id="rId6"/>
    <p:sldId id="500" r:id="rId7"/>
    <p:sldId id="301" r:id="rId8"/>
    <p:sldId id="303" r:id="rId9"/>
    <p:sldId id="501" r:id="rId10"/>
    <p:sldId id="502" r:id="rId11"/>
    <p:sldId id="503" r:id="rId12"/>
    <p:sldId id="268" r:id="rId13"/>
    <p:sldId id="304" r:id="rId14"/>
    <p:sldId id="305" r:id="rId15"/>
    <p:sldId id="504" r:id="rId16"/>
    <p:sldId id="306" r:id="rId17"/>
    <p:sldId id="307" r:id="rId18"/>
    <p:sldId id="505" r:id="rId19"/>
    <p:sldId id="506" r:id="rId20"/>
    <p:sldId id="507" r:id="rId21"/>
    <p:sldId id="508" r:id="rId22"/>
    <p:sldId id="509" r:id="rId23"/>
    <p:sldId id="310" r:id="rId24"/>
    <p:sldId id="311" r:id="rId25"/>
    <p:sldId id="312" r:id="rId26"/>
    <p:sldId id="510" r:id="rId27"/>
    <p:sldId id="511" r:id="rId28"/>
    <p:sldId id="512" r:id="rId29"/>
    <p:sldId id="513" r:id="rId30"/>
    <p:sldId id="514" r:id="rId31"/>
    <p:sldId id="515" r:id="rId32"/>
    <p:sldId id="516" r:id="rId33"/>
    <p:sldId id="313" r:id="rId34"/>
    <p:sldId id="314" r:id="rId35"/>
    <p:sldId id="315" r:id="rId36"/>
    <p:sldId id="316" r:id="rId37"/>
    <p:sldId id="317" r:id="rId38"/>
    <p:sldId id="518" r:id="rId39"/>
    <p:sldId id="517" r:id="rId40"/>
    <p:sldId id="519" r:id="rId41"/>
    <p:sldId id="520" r:id="rId42"/>
    <p:sldId id="521" r:id="rId43"/>
    <p:sldId id="522" r:id="rId44"/>
    <p:sldId id="332" r:id="rId45"/>
    <p:sldId id="333" r:id="rId46"/>
    <p:sldId id="427" r:id="rId47"/>
    <p:sldId id="524" r:id="rId48"/>
    <p:sldId id="525" r:id="rId49"/>
    <p:sldId id="526" r:id="rId50"/>
    <p:sldId id="335" r:id="rId51"/>
    <p:sldId id="528" r:id="rId52"/>
    <p:sldId id="428" r:id="rId53"/>
    <p:sldId id="337" r:id="rId54"/>
    <p:sldId id="429" r:id="rId55"/>
    <p:sldId id="530" r:id="rId56"/>
    <p:sldId id="531" r:id="rId57"/>
    <p:sldId id="532" r:id="rId58"/>
    <p:sldId id="533" r:id="rId59"/>
    <p:sldId id="339" r:id="rId60"/>
    <p:sldId id="340" r:id="rId61"/>
    <p:sldId id="430" r:id="rId62"/>
    <p:sldId id="535" r:id="rId63"/>
    <p:sldId id="536" r:id="rId64"/>
    <p:sldId id="343" r:id="rId65"/>
    <p:sldId id="432" r:id="rId66"/>
    <p:sldId id="345" r:id="rId67"/>
    <p:sldId id="433" r:id="rId68"/>
    <p:sldId id="538" r:id="rId69"/>
    <p:sldId id="539" r:id="rId70"/>
    <p:sldId id="540" r:id="rId71"/>
    <p:sldId id="348" r:id="rId72"/>
    <p:sldId id="435" r:id="rId73"/>
    <p:sldId id="350" r:id="rId74"/>
    <p:sldId id="436" r:id="rId75"/>
    <p:sldId id="356" r:id="rId76"/>
    <p:sldId id="357" r:id="rId77"/>
    <p:sldId id="541" r:id="rId78"/>
    <p:sldId id="542" r:id="rId79"/>
    <p:sldId id="359" r:id="rId80"/>
    <p:sldId id="543" r:id="rId81"/>
    <p:sldId id="438" r:id="rId82"/>
    <p:sldId id="362" r:id="rId83"/>
    <p:sldId id="363" r:id="rId84"/>
    <p:sldId id="545" r:id="rId85"/>
    <p:sldId id="546" r:id="rId86"/>
    <p:sldId id="365" r:id="rId87"/>
    <p:sldId id="366" r:id="rId88"/>
    <p:sldId id="547" r:id="rId89"/>
    <p:sldId id="548" r:id="rId90"/>
    <p:sldId id="549" r:id="rId91"/>
    <p:sldId id="550" r:id="rId92"/>
    <p:sldId id="551" r:id="rId93"/>
    <p:sldId id="367" r:id="rId94"/>
    <p:sldId id="368" r:id="rId95"/>
    <p:sldId id="370" r:id="rId96"/>
    <p:sldId id="371" r:id="rId97"/>
    <p:sldId id="372" r:id="rId98"/>
    <p:sldId id="373" r:id="rId99"/>
    <p:sldId id="374" r:id="rId100"/>
    <p:sldId id="375" r:id="rId101"/>
    <p:sldId id="376" r:id="rId102"/>
    <p:sldId id="552" r:id="rId103"/>
    <p:sldId id="377" r:id="rId104"/>
    <p:sldId id="553" r:id="rId105"/>
    <p:sldId id="554" r:id="rId106"/>
    <p:sldId id="379" r:id="rId107"/>
    <p:sldId id="380" r:id="rId108"/>
    <p:sldId id="381" r:id="rId109"/>
    <p:sldId id="382" r:id="rId110"/>
    <p:sldId id="555" r:id="rId111"/>
    <p:sldId id="383" r:id="rId112"/>
    <p:sldId id="384" r:id="rId113"/>
    <p:sldId id="385" r:id="rId114"/>
    <p:sldId id="386" r:id="rId115"/>
    <p:sldId id="556" r:id="rId116"/>
    <p:sldId id="557" r:id="rId117"/>
    <p:sldId id="387" r:id="rId118"/>
    <p:sldId id="388" r:id="rId119"/>
    <p:sldId id="558" r:id="rId120"/>
    <p:sldId id="389" r:id="rId121"/>
    <p:sldId id="390" r:id="rId122"/>
    <p:sldId id="559" r:id="rId123"/>
    <p:sldId id="391" r:id="rId124"/>
    <p:sldId id="392" r:id="rId125"/>
    <p:sldId id="561" r:id="rId126"/>
    <p:sldId id="394" r:id="rId127"/>
    <p:sldId id="395" r:id="rId128"/>
    <p:sldId id="560" r:id="rId129"/>
    <p:sldId id="562" r:id="rId130"/>
    <p:sldId id="563" r:id="rId131"/>
    <p:sldId id="396" r:id="rId132"/>
    <p:sldId id="397" r:id="rId133"/>
    <p:sldId id="564" r:id="rId134"/>
    <p:sldId id="565" r:id="rId135"/>
    <p:sldId id="566" r:id="rId136"/>
    <p:sldId id="398" r:id="rId137"/>
    <p:sldId id="399" r:id="rId138"/>
    <p:sldId id="567" r:id="rId139"/>
    <p:sldId id="568" r:id="rId140"/>
    <p:sldId id="400" r:id="rId141"/>
    <p:sldId id="401" r:id="rId142"/>
    <p:sldId id="569" r:id="rId143"/>
    <p:sldId id="570" r:id="rId144"/>
    <p:sldId id="571" r:id="rId145"/>
    <p:sldId id="572" r:id="rId146"/>
    <p:sldId id="403" r:id="rId147"/>
    <p:sldId id="404" r:id="rId148"/>
    <p:sldId id="573" r:id="rId149"/>
    <p:sldId id="574" r:id="rId150"/>
    <p:sldId id="575" r:id="rId151"/>
    <p:sldId id="576" r:id="rId152"/>
    <p:sldId id="405" r:id="rId153"/>
    <p:sldId id="406" r:id="rId154"/>
    <p:sldId id="577" r:id="rId155"/>
    <p:sldId id="578" r:id="rId156"/>
    <p:sldId id="407" r:id="rId157"/>
    <p:sldId id="408" r:id="rId158"/>
    <p:sldId id="579" r:id="rId159"/>
    <p:sldId id="580" r:id="rId160"/>
    <p:sldId id="581" r:id="rId161"/>
    <p:sldId id="582" r:id="rId162"/>
    <p:sldId id="583" r:id="rId163"/>
    <p:sldId id="584" r:id="rId164"/>
    <p:sldId id="411" r:id="rId165"/>
    <p:sldId id="412" r:id="rId166"/>
    <p:sldId id="585" r:id="rId167"/>
    <p:sldId id="586" r:id="rId168"/>
    <p:sldId id="414" r:id="rId169"/>
    <p:sldId id="415" r:id="rId170"/>
    <p:sldId id="416" r:id="rId171"/>
    <p:sldId id="587" r:id="rId172"/>
    <p:sldId id="588" r:id="rId173"/>
    <p:sldId id="589" r:id="rId174"/>
    <p:sldId id="590" r:id="rId175"/>
    <p:sldId id="591" r:id="rId176"/>
    <p:sldId id="419" r:id="rId177"/>
    <p:sldId id="420" r:id="rId178"/>
    <p:sldId id="421" r:id="rId179"/>
    <p:sldId id="422" r:id="rId180"/>
    <p:sldId id="424" r:id="rId181"/>
    <p:sldId id="425" r:id="rId182"/>
    <p:sldId id="497" r:id="rId1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7A7A7"/>
    <a:srgbClr val="59595B"/>
    <a:srgbClr val="00FF00"/>
    <a:srgbClr val="D0D8E8"/>
    <a:srgbClr val="E9EDF4"/>
    <a:srgbClr val="4F81BD"/>
    <a:srgbClr val="E7EDDF"/>
    <a:srgbClr val="10B8BC"/>
    <a:srgbClr val="D9D9D9"/>
    <a:srgbClr val="6666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49" autoAdjust="0"/>
    <p:restoredTop sz="94660"/>
  </p:normalViewPr>
  <p:slideViewPr>
    <p:cSldViewPr snapToGrid="0">
      <p:cViewPr varScale="1">
        <p:scale>
          <a:sx n="73" d="100"/>
          <a:sy n="73" d="100"/>
        </p:scale>
        <p:origin x="-88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customXml" Target="../customXml/item3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189" Type="http://schemas.openxmlformats.org/officeDocument/2006/relationships/customXml" Target="../customXml/item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customXml" Target="../customXml/item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A338F-0A2B-4948-982B-83364FACE3A6}" type="datetimeFigureOut">
              <a:rPr lang="en-IN" smtClean="0"/>
              <a:pPr/>
              <a:t>30-11-2021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7A7E3-6A75-4C42-8DA2-F48C95F6367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4189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8136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684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1803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1066800"/>
            <a:ext cx="4305300" cy="5059363"/>
          </a:xfrm>
        </p:spPr>
        <p:txBody>
          <a:bodyPr/>
          <a:lstStyle>
            <a:lvl1pP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defRPr lang="en-US" sz="2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742950" lvl="1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3053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ktangel 11"/>
          <p:cNvSpPr/>
          <p:nvPr userDrawn="1"/>
        </p:nvSpPr>
        <p:spPr>
          <a:xfrm>
            <a:off x="0" y="6477000"/>
            <a:ext cx="40386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noProof="1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Unit – 6: </a:t>
            </a:r>
            <a:r>
              <a:rPr lang="en-US">
                <a:solidFill>
                  <a:prstClr val="white"/>
                </a:solidFill>
              </a:rPr>
              <a:t>I/O </a:t>
            </a:r>
            <a:r>
              <a:rPr lang="en-US" dirty="0">
                <a:solidFill>
                  <a:prstClr val="white"/>
                </a:solidFill>
              </a:rPr>
              <a:t>Management</a:t>
            </a:r>
            <a:endParaRPr lang="da-DK" noProof="1">
              <a:solidFill>
                <a:srgbClr val="FFFFFF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ktangel 11"/>
          <p:cNvSpPr/>
          <p:nvPr userDrawn="1"/>
        </p:nvSpPr>
        <p:spPr>
          <a:xfrm>
            <a:off x="4648200" y="6480727"/>
            <a:ext cx="44958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en-US" noProof="1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Darshan Institute of Engineering &amp; Technology</a:t>
            </a:r>
            <a:endParaRPr lang="da-DK" noProof="1">
              <a:solidFill>
                <a:srgbClr val="FFFFFF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ktangel 11"/>
          <p:cNvSpPr/>
          <p:nvPr userDrawn="1"/>
        </p:nvSpPr>
        <p:spPr>
          <a:xfrm>
            <a:off x="4038600" y="6477000"/>
            <a:ext cx="6096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fld id="{4CCBBDC9-ADEB-48F3-A42C-1AD0249F062A}" type="slidenum">
              <a:rPr lang="da-DK" noProof="1" smtClean="0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endParaRPr lang="da-DK" noProof="1">
              <a:solidFill>
                <a:srgbClr val="FFFFFF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>
            <a:normAutofit/>
          </a:bodyPr>
          <a:lstStyle>
            <a:lvl1pPr algn="l">
              <a:defRPr lang="en-US" sz="4400" b="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721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62882612"/>
              </p:ext>
            </p:extLst>
          </p:nvPr>
        </p:nvGraphicFramePr>
        <p:xfrm>
          <a:off x="0" y="6477000"/>
          <a:ext cx="9144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9 – </a:t>
                      </a:r>
                      <a:r>
                        <a:rPr lang="en-IN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Unix Commands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4305300" y="6513611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pPr algn="ctr"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2A45EBD-8D63-744F-95D7-614B58F7FE07}"/>
              </a:ext>
            </a:extLst>
          </p:cNvPr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2994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4996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00" y="215182"/>
            <a:ext cx="8758800" cy="806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600" y="1143000"/>
            <a:ext cx="43032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ZapfDingbatsITC" charset="0"/>
              <a:buChar char="✔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032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ZapfDingbatsITC" charset="0"/>
              <a:buChar char="✔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ktangel 1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10638399"/>
              </p:ext>
            </p:extLst>
          </p:nvPr>
        </p:nvGraphicFramePr>
        <p:xfrm>
          <a:off x="0" y="6477000"/>
          <a:ext cx="9144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1 – </a:t>
                      </a:r>
                      <a:r>
                        <a:rPr lang="en-IN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Unix Commands / Shell Script</a:t>
                      </a:r>
                      <a:endParaRPr lang="en-IN" sz="1400" b="1" kern="1200" dirty="0">
                        <a:solidFill>
                          <a:schemeClr val="bg1"/>
                        </a:solidFill>
                        <a:latin typeface="+mn-lt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24400" y="6513611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35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250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626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837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5813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682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492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6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-14748" y="986564"/>
            <a:ext cx="9158748" cy="4789606"/>
            <a:chOff x="-14748" y="986564"/>
            <a:chExt cx="9158748" cy="4789606"/>
          </a:xfrm>
        </p:grpSpPr>
        <p:grpSp>
          <p:nvGrpSpPr>
            <p:cNvPr id="25" name="Shape 411"/>
            <p:cNvGrpSpPr/>
            <p:nvPr/>
          </p:nvGrpSpPr>
          <p:grpSpPr>
            <a:xfrm>
              <a:off x="272251" y="5632170"/>
              <a:ext cx="216000" cy="144000"/>
              <a:chOff x="564675" y="1700625"/>
              <a:chExt cx="465200" cy="314200"/>
            </a:xfrm>
            <a:solidFill>
              <a:schemeClr val="accent2"/>
            </a:solidFill>
          </p:grpSpPr>
          <p:sp>
            <p:nvSpPr>
              <p:cNvPr id="53" name="Shape 41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4" name="Shape 413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ED7D31"/>
                  </a:solidFill>
                </a:endParaRPr>
              </a:p>
            </p:txBody>
          </p:sp>
          <p:sp>
            <p:nvSpPr>
              <p:cNvPr id="55" name="Shape 414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0" t="0" r="0" b="0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grpFill/>
              <a:ln w="12175" cap="rnd" cmpd="sng">
                <a:solidFill>
                  <a:srgbClr val="59595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26" name="Shape 509"/>
            <p:cNvSpPr/>
            <p:nvPr/>
          </p:nvSpPr>
          <p:spPr>
            <a:xfrm>
              <a:off x="308251" y="5275944"/>
              <a:ext cx="144000" cy="252000"/>
            </a:xfrm>
            <a:custGeom>
              <a:avLst/>
              <a:gdLst/>
              <a:ahLst/>
              <a:cxnLst/>
              <a:rect l="0" t="0" r="0" b="0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solidFill>
              <a:schemeClr val="accent2"/>
            </a:solidFill>
            <a:ln w="12175" cap="rnd" cmpd="sng">
              <a:solidFill>
                <a:srgbClr val="59595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ED7D3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-14748" y="986564"/>
              <a:ext cx="9158748" cy="3628907"/>
              <a:chOff x="-14748" y="986564"/>
              <a:chExt cx="9158748" cy="3628907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5003203" y="1761199"/>
                <a:ext cx="4140797" cy="2622445"/>
              </a:xfrm>
              <a:custGeom>
                <a:avLst/>
                <a:gdLst>
                  <a:gd name="connsiteX0" fmla="*/ 1 w 4140797"/>
                  <a:gd name="connsiteY0" fmla="*/ 0 h 2622445"/>
                  <a:gd name="connsiteX1" fmla="*/ 4140797 w 4140797"/>
                  <a:gd name="connsiteY1" fmla="*/ 0 h 2622445"/>
                  <a:gd name="connsiteX2" fmla="*/ 4140797 w 4140797"/>
                  <a:gd name="connsiteY2" fmla="*/ 2622445 h 2622445"/>
                  <a:gd name="connsiteX3" fmla="*/ 0 w 4140797"/>
                  <a:gd name="connsiteY3" fmla="*/ 2622445 h 2622445"/>
                  <a:gd name="connsiteX4" fmla="*/ 1311223 w 4140797"/>
                  <a:gd name="connsiteY4" fmla="*/ 1311222 h 2622445"/>
                  <a:gd name="connsiteX5" fmla="*/ 1 w 4140797"/>
                  <a:gd name="connsiteY5" fmla="*/ 0 h 262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797" h="2622445">
                    <a:moveTo>
                      <a:pt x="1" y="0"/>
                    </a:moveTo>
                    <a:lnTo>
                      <a:pt x="4140797" y="0"/>
                    </a:lnTo>
                    <a:lnTo>
                      <a:pt x="4140797" y="2622445"/>
                    </a:lnTo>
                    <a:lnTo>
                      <a:pt x="0" y="2622445"/>
                    </a:lnTo>
                    <a:lnTo>
                      <a:pt x="1311223" y="13112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39C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Pentagon 45"/>
              <p:cNvSpPr/>
              <p:nvPr/>
            </p:nvSpPr>
            <p:spPr>
              <a:xfrm>
                <a:off x="0" y="1529371"/>
                <a:ext cx="5743977" cy="3086100"/>
              </a:xfrm>
              <a:prstGeom prst="homePlate">
                <a:avLst/>
              </a:prstGeom>
              <a:solidFill>
                <a:srgbClr val="59595B"/>
              </a:solidFill>
              <a:ln>
                <a:solidFill>
                  <a:srgbClr val="59595B"/>
                </a:solidFill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-14748" y="986564"/>
                <a:ext cx="4014973" cy="1075928"/>
                <a:chOff x="-19391" y="1011603"/>
                <a:chExt cx="5278947" cy="1075928"/>
              </a:xfrm>
            </p:grpSpPr>
            <p:sp>
              <p:nvSpPr>
                <p:cNvPr id="51" name="Pentagon 50"/>
                <p:cNvSpPr/>
                <p:nvPr/>
              </p:nvSpPr>
              <p:spPr>
                <a:xfrm>
                  <a:off x="-19391" y="1011603"/>
                  <a:ext cx="5278947" cy="1075928"/>
                </a:xfrm>
                <a:prstGeom prst="homePlate">
                  <a:avLst/>
                </a:prstGeom>
                <a:solidFill>
                  <a:srgbClr val="F39C12"/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237041" y="1195624"/>
                  <a:ext cx="4181886" cy="70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2000" b="1" dirty="0">
                      <a:solidFill>
                        <a:prstClr val="white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3140702</a:t>
                  </a:r>
                </a:p>
                <a:p>
                  <a:r>
                    <a:rPr lang="en-US" sz="2000" b="1" dirty="0">
                      <a:solidFill>
                        <a:prstClr val="white"/>
                      </a:solidFill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Operating System</a:t>
                  </a: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77782" y="2382753"/>
                <a:ext cx="418815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prstClr val="white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Unit-9</a:t>
                </a:r>
              </a:p>
              <a:p>
                <a:r>
                  <a:rPr lang="en-US" sz="4000" b="1" dirty="0">
                    <a:solidFill>
                      <a:prstClr val="white"/>
                    </a:solidFill>
                    <a:ea typeface="Open Sans Bold" panose="020B0806030504020204" pitchFamily="34" charset="0"/>
                    <a:cs typeface="Open Sans Bold" panose="020B0806030504020204" pitchFamily="34" charset="0"/>
                  </a:rPr>
                  <a:t>Unix Commands</a:t>
                </a:r>
                <a:endParaRPr lang="en-US" sz="4400" b="1" dirty="0">
                  <a:solidFill>
                    <a:prstClr val="white"/>
                  </a:solidFill>
                  <a:ea typeface="Open Sans Bold" panose="020B0806030504020204" pitchFamily="34" charset="0"/>
                  <a:cs typeface="Open Sans Bold" panose="020B0806030504020204" pitchFamily="34" charset="0"/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652237" y="1529372"/>
                <a:ext cx="1672363" cy="3086099"/>
              </a:xfrm>
              <a:custGeom>
                <a:avLst/>
                <a:gdLst>
                  <a:gd name="connsiteX0" fmla="*/ 0 w 1672363"/>
                  <a:gd name="connsiteY0" fmla="*/ 0 h 3086099"/>
                  <a:gd name="connsiteX1" fmla="*/ 129314 w 1672363"/>
                  <a:gd name="connsiteY1" fmla="*/ 0 h 3086099"/>
                  <a:gd name="connsiteX2" fmla="*/ 1672363 w 1672363"/>
                  <a:gd name="connsiteY2" fmla="*/ 1543050 h 3086099"/>
                  <a:gd name="connsiteX3" fmla="*/ 129314 w 1672363"/>
                  <a:gd name="connsiteY3" fmla="*/ 3086099 h 3086099"/>
                  <a:gd name="connsiteX4" fmla="*/ 0 w 1672363"/>
                  <a:gd name="connsiteY4" fmla="*/ 3086099 h 3086099"/>
                  <a:gd name="connsiteX5" fmla="*/ 1543049 w 1672363"/>
                  <a:gd name="connsiteY5" fmla="*/ 1543050 h 3086099"/>
                  <a:gd name="connsiteX6" fmla="*/ 0 w 1672363"/>
                  <a:gd name="connsiteY6" fmla="*/ 0 h 308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72363" h="3086099">
                    <a:moveTo>
                      <a:pt x="0" y="0"/>
                    </a:moveTo>
                    <a:lnTo>
                      <a:pt x="129314" y="0"/>
                    </a:lnTo>
                    <a:lnTo>
                      <a:pt x="1672363" y="1543050"/>
                    </a:lnTo>
                    <a:lnTo>
                      <a:pt x="129314" y="3086099"/>
                    </a:lnTo>
                    <a:lnTo>
                      <a:pt x="0" y="3086099"/>
                    </a:lnTo>
                    <a:lnTo>
                      <a:pt x="1543049" y="1543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6A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00800" y="1762696"/>
            <a:ext cx="2743200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7457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ls</a:t>
            </a:r>
            <a:r>
              <a:rPr lang="en-US" dirty="0"/>
              <a:t>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017858978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61449">
                  <a:extLst>
                    <a:ext uri="{9D8B030D-6E8A-4147-A177-3AD203B41FA5}">
                      <a16:colId xmlns:a16="http://schemas.microsoft.com/office/drawing/2014/main" xmlns="" val="3222186546"/>
                    </a:ext>
                  </a:extLst>
                </a:gridCol>
                <a:gridCol w="7101551">
                  <a:extLst>
                    <a:ext uri="{9D8B030D-6E8A-4147-A177-3AD203B41FA5}">
                      <a16:colId xmlns:a16="http://schemas.microsoft.com/office/drawing/2014/main" xmlns="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ls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List all files including hidden file starting with '.'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629"/>
          <a:stretch/>
        </p:blipFill>
        <p:spPr>
          <a:xfrm>
            <a:off x="190500" y="1470502"/>
            <a:ext cx="8763000" cy="28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408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988"/>
          <a:stretch/>
        </p:blipFill>
        <p:spPr>
          <a:xfrm>
            <a:off x="190500" y="1018575"/>
            <a:ext cx="8424028" cy="5335925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74D7A5C-01E2-AB40-B067-2D1F938D08C3}"/>
              </a:ext>
            </a:extLst>
          </p:cNvPr>
          <p:cNvCxnSpPr>
            <a:cxnSpLocks/>
          </p:cNvCxnSpPr>
          <p:nvPr/>
        </p:nvCxnSpPr>
        <p:spPr>
          <a:xfrm>
            <a:off x="190500" y="3576578"/>
            <a:ext cx="11405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5AA4AD26-5276-8248-9336-5CA99A5E5EE8}"/>
              </a:ext>
            </a:extLst>
          </p:cNvPr>
          <p:cNvCxnSpPr>
            <a:cxnSpLocks/>
          </p:cNvCxnSpPr>
          <p:nvPr/>
        </p:nvCxnSpPr>
        <p:spPr>
          <a:xfrm>
            <a:off x="190500" y="5636872"/>
            <a:ext cx="11405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0346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/>
              <a:t>chown</a:t>
            </a:r>
            <a:r>
              <a:rPr lang="en-US" sz="4000" dirty="0"/>
              <a:t>(change owner) 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chown</a:t>
            </a:r>
            <a:r>
              <a:rPr lang="en-US" dirty="0"/>
              <a:t> command changes ownership of files and directories in a Linux filesystem.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chown</a:t>
            </a:r>
            <a:r>
              <a:rPr lang="en-US" dirty="0"/>
              <a:t> [OPTIONS] USER[:GROUP] FILE(s)</a:t>
            </a: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34410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00D548-E912-274B-A09F-69B26F01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 err="1">
                <a:solidFill>
                  <a:sysClr val="windowText" lastClr="000000"/>
                </a:solidFill>
              </a:rPr>
              <a:t>chown</a:t>
            </a:r>
            <a:r>
              <a:rPr lang="en-US" sz="4000" kern="0" dirty="0">
                <a:solidFill>
                  <a:sysClr val="windowText" lastClr="000000"/>
                </a:solidFill>
              </a:rPr>
              <a:t> Command 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21F7EB-F04B-174B-B2A9-B8CAAC913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16271"/>
            <a:ext cx="8763000" cy="386430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7EF6D288-904B-6A46-BADD-AE80272BAF3E}"/>
              </a:ext>
            </a:extLst>
          </p:cNvPr>
          <p:cNvCxnSpPr>
            <a:cxnSpLocks/>
          </p:cNvCxnSpPr>
          <p:nvPr/>
        </p:nvCxnSpPr>
        <p:spPr>
          <a:xfrm>
            <a:off x="1655180" y="4629874"/>
            <a:ext cx="16899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EC40333-20CF-4542-B07C-A6638A6E7610}"/>
              </a:ext>
            </a:extLst>
          </p:cNvPr>
          <p:cNvCxnSpPr>
            <a:cxnSpLocks/>
          </p:cNvCxnSpPr>
          <p:nvPr/>
        </p:nvCxnSpPr>
        <p:spPr>
          <a:xfrm>
            <a:off x="1678330" y="2837727"/>
            <a:ext cx="16899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57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/>
              <a:t>chgrp</a:t>
            </a:r>
            <a:r>
              <a:rPr lang="en-US" sz="4000" dirty="0"/>
              <a:t>(change group) 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chgrp</a:t>
            </a:r>
            <a:r>
              <a:rPr lang="en-US" dirty="0"/>
              <a:t> command is used to change group ownership of a file/directory.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chgrp</a:t>
            </a:r>
            <a:r>
              <a:rPr lang="en-US" dirty="0"/>
              <a:t> [OPTION]… GROUP FILE/DIR…</a:t>
            </a:r>
          </a:p>
          <a:p>
            <a:pPr marL="0" indent="0" algn="just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164508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759594-8CF6-114F-AD9F-B87B962E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 dirty="0" err="1">
                <a:solidFill>
                  <a:sysClr val="windowText" lastClr="000000"/>
                </a:solidFill>
              </a:rPr>
              <a:t>chgrp</a:t>
            </a:r>
            <a:r>
              <a:rPr lang="en-US" kern="0" dirty="0">
                <a:solidFill>
                  <a:sysClr val="windowText" lastClr="000000"/>
                </a:solidFill>
              </a:rPr>
              <a:t> Command Example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C127035-98C1-D742-87F4-259A66281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999763"/>
            <a:ext cx="8763000" cy="3864307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B6D8B91-C1EE-AB4E-843A-5E815D679E19}"/>
              </a:ext>
            </a:extLst>
          </p:cNvPr>
          <p:cNvCxnSpPr>
            <a:cxnSpLocks/>
          </p:cNvCxnSpPr>
          <p:nvPr/>
        </p:nvCxnSpPr>
        <p:spPr>
          <a:xfrm>
            <a:off x="1655180" y="2812649"/>
            <a:ext cx="16899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5FEE7B99-D1E0-834E-9219-1701D7C88DC2}"/>
              </a:ext>
            </a:extLst>
          </p:cNvPr>
          <p:cNvCxnSpPr>
            <a:cxnSpLocks/>
          </p:cNvCxnSpPr>
          <p:nvPr/>
        </p:nvCxnSpPr>
        <p:spPr>
          <a:xfrm>
            <a:off x="1655180" y="4608654"/>
            <a:ext cx="14005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9903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759594-8CF6-114F-AD9F-B87B962E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 dirty="0" err="1">
                <a:solidFill>
                  <a:sysClr val="windowText" lastClr="000000"/>
                </a:solidFill>
              </a:rPr>
              <a:t>chgrp</a:t>
            </a:r>
            <a:r>
              <a:rPr lang="en-US" kern="0" dirty="0">
                <a:solidFill>
                  <a:sysClr val="windowText" lastClr="000000"/>
                </a:solidFill>
              </a:rPr>
              <a:t> Command Example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78C2D41-4082-684C-86BD-B199B5F28E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990599"/>
            <a:ext cx="8763000" cy="38643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0537813-473A-4843-9FAC-D1DE6104D50E}"/>
              </a:ext>
            </a:extLst>
          </p:cNvPr>
          <p:cNvCxnSpPr>
            <a:cxnSpLocks/>
          </p:cNvCxnSpPr>
          <p:nvPr/>
        </p:nvCxnSpPr>
        <p:spPr>
          <a:xfrm>
            <a:off x="1701478" y="1921398"/>
            <a:ext cx="13310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C2DCDE1-6A92-6B4A-ADFF-D686EC4A5955}"/>
              </a:ext>
            </a:extLst>
          </p:cNvPr>
          <p:cNvCxnSpPr>
            <a:cxnSpLocks/>
          </p:cNvCxnSpPr>
          <p:nvPr/>
        </p:nvCxnSpPr>
        <p:spPr>
          <a:xfrm>
            <a:off x="1701478" y="3705828"/>
            <a:ext cx="16204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1706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file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file command is used to determine a file's type.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file [OPTIONS] file1 file2 … 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F3EFF2-4320-B243-8FCD-02C5050F5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318" y="3149841"/>
            <a:ext cx="8651181" cy="183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5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file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93312294"/>
              </p:ext>
            </p:extLst>
          </p:nvPr>
        </p:nvGraphicFramePr>
        <p:xfrm>
          <a:off x="190500" y="1035973"/>
          <a:ext cx="8763000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309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20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file -</a:t>
                      </a:r>
                      <a:r>
                        <a:rPr lang="en-US" sz="2200" dirty="0" err="1"/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To view the mime type of a file rather than the human readable format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9D31FB-C4C6-FB40-8536-64F6EBC5CA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706532"/>
            <a:ext cx="8763000" cy="18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923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finger looks up and displays information about system users.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finger [-option] [username]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9080D9C-6ED9-B84A-9212-20D74D28D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318" y="3018700"/>
            <a:ext cx="8654319" cy="18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777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847561-C3C8-AD48-96E3-A6D930BF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/>
        </p:blipFill>
        <p:spPr>
          <a:xfrm>
            <a:off x="190500" y="1483558"/>
            <a:ext cx="8763000" cy="255317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60CD32A1-A0D8-864B-8826-87CB3186A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155060"/>
              </p:ext>
            </p:extLst>
          </p:nvPr>
        </p:nvGraphicFramePr>
        <p:xfrm>
          <a:off x="190500" y="1003657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8072">
                  <a:extLst>
                    <a:ext uri="{9D8B030D-6E8A-4147-A177-3AD203B41FA5}">
                      <a16:colId xmlns:a16="http://schemas.microsoft.com/office/drawing/2014/main" xmlns="" val="1075461995"/>
                    </a:ext>
                  </a:extLst>
                </a:gridCol>
                <a:gridCol w="7514928">
                  <a:extLst>
                    <a:ext uri="{9D8B030D-6E8A-4147-A177-3AD203B41FA5}">
                      <a16:colId xmlns:a16="http://schemas.microsoft.com/office/drawing/2014/main" xmlns="" val="218994577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/>
                        <a:t>finger -m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/>
                        <a:t>Match arguments only on user name (not first or last name)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08380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0085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ls</a:t>
            </a:r>
            <a:r>
              <a:rPr lang="en-US" dirty="0"/>
              <a:t>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761843854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61449">
                  <a:extLst>
                    <a:ext uri="{9D8B030D-6E8A-4147-A177-3AD203B41FA5}">
                      <a16:colId xmlns:a16="http://schemas.microsoft.com/office/drawing/2014/main" xmlns="" val="3222186546"/>
                    </a:ext>
                  </a:extLst>
                </a:gridCol>
                <a:gridCol w="7101551">
                  <a:extLst>
                    <a:ext uri="{9D8B030D-6E8A-4147-A177-3AD203B41FA5}">
                      <a16:colId xmlns:a16="http://schemas.microsoft.com/office/drawing/2014/main" xmlns="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ls 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List in reverse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2398"/>
          <a:stretch/>
        </p:blipFill>
        <p:spPr>
          <a:xfrm>
            <a:off x="190500" y="1470500"/>
            <a:ext cx="8763000" cy="12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812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05968303"/>
              </p:ext>
            </p:extLst>
          </p:nvPr>
        </p:nvGraphicFramePr>
        <p:xfrm>
          <a:off x="190500" y="101282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8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149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/>
                        <a:t>finger -l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b="1" dirty="0"/>
                        <a:t>Force long output format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64DA0AE-9FE8-D342-8B31-99E7AB47B0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92726"/>
            <a:ext cx="8763000" cy="252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481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sleep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sleep command is used to delay for a specified amount of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sleep NUMBER[SUFFIX]...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5CB9300-4FBE-BD40-AD10-22786C678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1848"/>
          <a:stretch/>
        </p:blipFill>
        <p:spPr>
          <a:xfrm>
            <a:off x="302318" y="3435897"/>
            <a:ext cx="8651917" cy="8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316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sleep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 for seconds; this is a default one if you don’t specify any letter after the integer.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m for minutes.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h for hours.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 for days.</a:t>
            </a:r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48E808-4175-F049-8361-89B5589EF6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3721"/>
          <a:stretch/>
        </p:blipFill>
        <p:spPr>
          <a:xfrm>
            <a:off x="302318" y="3391383"/>
            <a:ext cx="8651182" cy="10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107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ps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Reports a snapshot of the status of currently running processes.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</a:t>
            </a:r>
            <a:r>
              <a:rPr lang="en-US" dirty="0" err="1"/>
              <a:t>ps</a:t>
            </a:r>
            <a:r>
              <a:rPr lang="en-US" dirty="0"/>
              <a:t> [option]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xmlns="" id="{D26E01BF-C8DE-4F45-BFCA-892C262C83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92570764"/>
              </p:ext>
            </p:extLst>
          </p:nvPr>
        </p:nvGraphicFramePr>
        <p:xfrm>
          <a:off x="239686" y="2963144"/>
          <a:ext cx="8664628" cy="2567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every active process on a Linux system in generic (Unix/Linux) format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View all processes owned by you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To provide more information on processes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Filter processes by its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471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ps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672976"/>
            <a:ext cx="8763000" cy="18540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99029765"/>
              </p:ext>
            </p:extLst>
          </p:nvPr>
        </p:nvGraphicFramePr>
        <p:xfrm>
          <a:off x="190500" y="1013991"/>
          <a:ext cx="8763000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xmlns="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xmlns="" val="532374848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ps</a:t>
                      </a:r>
                      <a:r>
                        <a:rPr lang="en-US" sz="2200" dirty="0"/>
                        <a:t> -e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Display every active process on a Linux system in generic (Unix/Linux) format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8191161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B78332-931C-884F-B934-A12B44191D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3515487"/>
            <a:ext cx="8768096" cy="1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73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Calibri"/>
              </a:rPr>
              <a:t>ps</a:t>
            </a:r>
            <a:r>
              <a:rPr lang="en-US" sz="4000" b="1" dirty="0">
                <a:latin typeface="Calibri"/>
              </a:rPr>
              <a:t> </a:t>
            </a:r>
            <a:r>
              <a:rPr lang="en-US" sz="4000" dirty="0">
                <a:latin typeface="Calibri"/>
              </a:rPr>
              <a:t>Command Example</a:t>
            </a:r>
            <a:endParaRPr lang="en-US" sz="4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93892"/>
            <a:ext cx="8763000" cy="2751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71198882"/>
              </p:ext>
            </p:extLst>
          </p:nvPr>
        </p:nvGraphicFramePr>
        <p:xfrm>
          <a:off x="190500" y="1013991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xmlns="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xmlns="" val="532374848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View all processes owned by you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8191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3058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Calibri"/>
              </a:rPr>
              <a:t>ps</a:t>
            </a:r>
            <a:r>
              <a:rPr lang="en-US" sz="4000" b="1" dirty="0">
                <a:latin typeface="Calibri"/>
              </a:rPr>
              <a:t> </a:t>
            </a:r>
            <a:r>
              <a:rPr lang="en-US" sz="4000" dirty="0">
                <a:latin typeface="Calibri"/>
              </a:rPr>
              <a:t>Command Example</a:t>
            </a:r>
            <a:endParaRPr lang="en-US" sz="4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93892"/>
            <a:ext cx="8763000" cy="185408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1615131"/>
              </p:ext>
            </p:extLst>
          </p:nvPr>
        </p:nvGraphicFramePr>
        <p:xfrm>
          <a:off x="190500" y="1013991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xmlns="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xmlns="" val="532374848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To provide more information on processes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8191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0012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is used to terminate processes manually.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kill command sends a signal to a process which terminates the process.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If the user doesn’t specify any signal which is to be sent along with kill command then default TERM signal is sent that terminates the process..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kill [option] PID</a:t>
            </a:r>
          </a:p>
          <a:p>
            <a:pPr marL="0" indent="0" algn="just">
              <a:buNone/>
            </a:pPr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24746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19D5BDF-ED92-884D-8880-8C4BC14A7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01250"/>
            <a:ext cx="8763000" cy="32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434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190500" y="101282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Kill -l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To display all the available signals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19D5BDF-ED92-884D-8880-8C4BC14A7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92726"/>
            <a:ext cx="8763000" cy="21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170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man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is the interface used to view the system's reference manuals.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man [command name] </a:t>
            </a:r>
          </a:p>
          <a:p>
            <a:pPr algn="just"/>
            <a:r>
              <a:rPr lang="en-US" b="1" dirty="0"/>
              <a:t>Example </a:t>
            </a:r>
          </a:p>
          <a:p>
            <a:pPr algn="just"/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8B50E23-26EE-AB41-ADF4-081E4511E8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1657"/>
          <a:stretch/>
        </p:blipFill>
        <p:spPr>
          <a:xfrm>
            <a:off x="190500" y="2931611"/>
            <a:ext cx="8763000" cy="587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A745FD0-D420-704E-B239-BFB18FA3C8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3152"/>
          <a:stretch/>
        </p:blipFill>
        <p:spPr>
          <a:xfrm>
            <a:off x="190500" y="3517498"/>
            <a:ext cx="8763000" cy="28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64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s used to find out number of newline count, word count, byte and characters count in a files specified by the file arguments.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</a:t>
            </a:r>
            <a:r>
              <a:rPr lang="en-US" dirty="0" err="1"/>
              <a:t>wc</a:t>
            </a:r>
            <a:r>
              <a:rPr lang="en-US" dirty="0"/>
              <a:t> [options] filenames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xmlns="" id="{C0A7922E-F5D2-9447-8D68-D45647821C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695671074"/>
              </p:ext>
            </p:extLst>
          </p:nvPr>
        </p:nvGraphicFramePr>
        <p:xfrm>
          <a:off x="302319" y="2928419"/>
          <a:ext cx="8651340" cy="237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Prints the number of lines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Prints the number of words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Displays the count of bytes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Prints only the length of the longest line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20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ABF789-D86B-D641-B6F4-AF496B2EA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15275"/>
            <a:ext cx="8763000" cy="170334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49BF10A3-D3F9-6A40-B974-9C3578F2D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45544632"/>
              </p:ext>
            </p:extLst>
          </p:nvPr>
        </p:nvGraphicFramePr>
        <p:xfrm>
          <a:off x="190500" y="307018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37417481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316546004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wc</a:t>
                      </a:r>
                      <a:r>
                        <a:rPr lang="en-US" sz="2200" dirty="0"/>
                        <a:t> -L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Prints only the length of the longest line in a file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561625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4BC0E3A-6840-044C-897E-B670185735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3538511"/>
            <a:ext cx="8763000" cy="17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511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49BF10A3-D3F9-6A40-B974-9C3578F2D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30792948"/>
              </p:ext>
            </p:extLst>
          </p:nvPr>
        </p:nvGraphicFramePr>
        <p:xfrm>
          <a:off x="190500" y="1009891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37417481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316546004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Prints the number of lines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561625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Prints the number of words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9851745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Displays the count of bytes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891045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4BC0E3A-6840-044C-897E-B670185735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2449594"/>
            <a:ext cx="8763000" cy="28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195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ln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ln </a:t>
            </a:r>
            <a:r>
              <a:rPr lang="en-US" dirty="0"/>
              <a:t>creates links between files.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ln creates hard links by default, or symbolic links if the -s (--symbolic) option is specified. When creating hard links, each TARGET must exist.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ln [OPTION]… [-T] TARGET LINK_NAME</a:t>
            </a:r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19216882"/>
              </p:ext>
            </p:extLst>
          </p:nvPr>
        </p:nvGraphicFramePr>
        <p:xfrm>
          <a:off x="288872" y="3934351"/>
          <a:ext cx="8651340" cy="1896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ln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If the destination file or files already exist, overwrite them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ln -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Prompt the user before overwriting destination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ln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Make symbolic links instead of hard links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1973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ln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EFE2F98-949B-B446-BB24-CC1EF6B10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984903"/>
            <a:ext cx="8763000" cy="52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942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Calibri"/>
              </a:rPr>
              <a:t>ln</a:t>
            </a:r>
            <a:r>
              <a:rPr lang="en-US" sz="4000" dirty="0">
                <a:latin typeface="Calibri"/>
              </a:rPr>
              <a:t> Command Example</a:t>
            </a:r>
            <a:endParaRPr lang="en-US" sz="40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EFE2F98-949B-B446-BB24-CC1EF6B104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982"/>
          <a:stretch/>
        </p:blipFill>
        <p:spPr>
          <a:xfrm>
            <a:off x="190500" y="1462613"/>
            <a:ext cx="8763000" cy="40518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118CC0F-923B-6747-A871-DAAAC2807D32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410675" y="5776017"/>
            <a:ext cx="18507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xmlns="" id="{6A943C05-4329-8348-A2DD-B0B27EF97F2F}"/>
              </a:ext>
            </a:extLst>
          </p:cNvPr>
          <p:cNvSpPr/>
          <p:nvPr/>
        </p:nvSpPr>
        <p:spPr>
          <a:xfrm>
            <a:off x="3005561" y="5520295"/>
            <a:ext cx="405114" cy="506929"/>
          </a:xfrm>
          <a:prstGeom prst="snip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42B64C9-405C-D24C-978F-0D841251A249}"/>
              </a:ext>
            </a:extLst>
          </p:cNvPr>
          <p:cNvSpPr/>
          <p:nvPr/>
        </p:nvSpPr>
        <p:spPr>
          <a:xfrm>
            <a:off x="2171205" y="6010691"/>
            <a:ext cx="207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/>
              <a:t>f2.txt</a:t>
            </a:r>
          </a:p>
          <a:p>
            <a:pPr algn="ctr"/>
            <a:r>
              <a:rPr lang="en-US" sz="1400" b="1" dirty="0"/>
              <a:t>(hello good morning)</a:t>
            </a:r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xmlns="" id="{CC1DDFEF-1A68-0948-B7D3-6D3C8B2D5C2E}"/>
              </a:ext>
            </a:extLst>
          </p:cNvPr>
          <p:cNvSpPr/>
          <p:nvPr/>
        </p:nvSpPr>
        <p:spPr>
          <a:xfrm>
            <a:off x="5261453" y="5522552"/>
            <a:ext cx="405114" cy="506929"/>
          </a:xfrm>
          <a:prstGeom prst="snip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DFC69E0-E0A2-904D-968A-13653F783ABE}"/>
              </a:ext>
            </a:extLst>
          </p:cNvPr>
          <p:cNvSpPr/>
          <p:nvPr/>
        </p:nvSpPr>
        <p:spPr>
          <a:xfrm>
            <a:off x="4546444" y="6010691"/>
            <a:ext cx="1835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/>
              <a:t>f6.txt</a:t>
            </a:r>
          </a:p>
          <a:p>
            <a:pPr algn="ctr"/>
            <a:r>
              <a:rPr lang="en-US" sz="1400" b="1" dirty="0"/>
              <a:t>(hello good morning)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xmlns="" id="{FB6B64BD-92C5-044E-9652-AFF351152D93}"/>
              </a:ext>
            </a:extLst>
          </p:cNvPr>
          <p:cNvGraphicFramePr>
            <a:graphicFrameLocks noGrp="1"/>
          </p:cNvGraphicFramePr>
          <p:nvPr/>
        </p:nvGraphicFramePr>
        <p:xfrm>
          <a:off x="190500" y="982712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31335679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11132383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ln -s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Make symbolic links instead of hard links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50842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1182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nl</a:t>
            </a:r>
            <a:r>
              <a:rPr lang="en-US" dirty="0"/>
              <a:t> command numbers the lines in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nl</a:t>
            </a:r>
            <a:r>
              <a:rPr lang="en-US" dirty="0"/>
              <a:t> [OPTION]... [FILE]...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xmlns="" id="{48FF0E9E-778D-8947-9ADE-41B60C80B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22951255"/>
              </p:ext>
            </p:extLst>
          </p:nvPr>
        </p:nvGraphicFramePr>
        <p:xfrm>
          <a:off x="246330" y="2986293"/>
          <a:ext cx="8707170" cy="1896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1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72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Line number increment at each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Add STRING after (possible) line number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Use NUMBER columns for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1055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990600"/>
            <a:ext cx="8763000" cy="35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048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70501"/>
            <a:ext cx="8763000" cy="24216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3219110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nl</a:t>
                      </a:r>
                      <a:r>
                        <a:rPr lang="en-US" sz="2200" dirty="0"/>
                        <a:t> -</a:t>
                      </a:r>
                      <a:r>
                        <a:rPr lang="en-US" sz="2200" dirty="0" err="1"/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Line number increment at each line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488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1" y="1470501"/>
            <a:ext cx="8762998" cy="24216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3312994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Add STRING after (possible) line number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2260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Display a line of text/string on standard output or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echo [option] [string]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605800482"/>
              </p:ext>
            </p:extLst>
          </p:nvPr>
        </p:nvGraphicFramePr>
        <p:xfrm>
          <a:off x="190500" y="2953283"/>
          <a:ext cx="8763000" cy="141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echo -n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Do not output a trailing newline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echo 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Enable interpretation of backslash escape sequences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147015795"/>
              </p:ext>
            </p:extLst>
          </p:nvPr>
        </p:nvGraphicFramePr>
        <p:xfrm>
          <a:off x="190500" y="4512263"/>
          <a:ext cx="8763000" cy="1896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\b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It removes all the spaces in between the 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\n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It creates new line from where it is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\t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It create horizontal tab spaces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4583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2" y="1470501"/>
            <a:ext cx="8762998" cy="142102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39062605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Use NUMBER columns for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2475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head</a:t>
            </a:r>
            <a:r>
              <a:rPr lang="en-US" dirty="0"/>
              <a:t> makes it easy to output the first part (10 lines by default) of files.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head [OPTION]... [FILE]...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EC495388-A687-EF40-909C-02BA9358E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848965366"/>
              </p:ext>
            </p:extLst>
          </p:nvPr>
        </p:nvGraphicFramePr>
        <p:xfrm>
          <a:off x="302160" y="3518729"/>
          <a:ext cx="8651340" cy="2278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head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n lines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instead of the first 10; with the leading '-', print all but the 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last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 n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lines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head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n bytes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of each file; with a leading '-', print all but the last 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head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Never print headers identifying file 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0254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265667" y="2752091"/>
            <a:ext cx="8670855" cy="463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954949"/>
            <a:ext cx="7668710" cy="54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02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265667" y="2752091"/>
            <a:ext cx="8670855" cy="463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659309"/>
            <a:ext cx="8746022" cy="194583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97238583"/>
              </p:ext>
            </p:extLst>
          </p:nvPr>
        </p:nvGraphicFramePr>
        <p:xfrm>
          <a:off x="190500" y="988749"/>
          <a:ext cx="8746022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0167">
                  <a:extLst>
                    <a:ext uri="{9D8B030D-6E8A-4147-A177-3AD203B41FA5}">
                      <a16:colId xmlns:a16="http://schemas.microsoft.com/office/drawing/2014/main" xmlns="" val="3513834506"/>
                    </a:ext>
                  </a:extLst>
                </a:gridCol>
                <a:gridCol w="7605855">
                  <a:extLst>
                    <a:ext uri="{9D8B030D-6E8A-4147-A177-3AD203B41FA5}">
                      <a16:colId xmlns:a16="http://schemas.microsoft.com/office/drawing/2014/main" xmlns="" val="224921518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head -n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Print the first n lines instead of the first 10; with the leading '-', print all but the last n lines of each file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12661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85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265667" y="2752091"/>
            <a:ext cx="8670855" cy="463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659309"/>
            <a:ext cx="8746022" cy="170004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09992739"/>
              </p:ext>
            </p:extLst>
          </p:nvPr>
        </p:nvGraphicFramePr>
        <p:xfrm>
          <a:off x="190500" y="988749"/>
          <a:ext cx="8746022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0167">
                  <a:extLst>
                    <a:ext uri="{9D8B030D-6E8A-4147-A177-3AD203B41FA5}">
                      <a16:colId xmlns:a16="http://schemas.microsoft.com/office/drawing/2014/main" xmlns="" val="3513834506"/>
                    </a:ext>
                  </a:extLst>
                </a:gridCol>
                <a:gridCol w="7605855">
                  <a:extLst>
                    <a:ext uri="{9D8B030D-6E8A-4147-A177-3AD203B41FA5}">
                      <a16:colId xmlns:a16="http://schemas.microsoft.com/office/drawing/2014/main" xmlns="" val="224921518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head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n bytes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of each file; with a leading '-', print all but the last 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12661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2532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265667" y="2752091"/>
            <a:ext cx="8670855" cy="463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D0BAF4-9CDA-024F-B1EC-8C4ACDAA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3325"/>
          <a:stretch/>
        </p:blipFill>
        <p:spPr>
          <a:xfrm>
            <a:off x="190500" y="1459292"/>
            <a:ext cx="8763000" cy="289278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24696353"/>
              </p:ext>
            </p:extLst>
          </p:nvPr>
        </p:nvGraphicFramePr>
        <p:xfrm>
          <a:off x="190500" y="988749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3513834506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224921518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head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Never print headers identifying file 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126611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81D36F-ACD4-044A-B330-8AE3002C1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0631"/>
          <a:stretch/>
        </p:blipFill>
        <p:spPr>
          <a:xfrm>
            <a:off x="190500" y="4464440"/>
            <a:ext cx="8763000" cy="192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434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tail</a:t>
            </a:r>
            <a:r>
              <a:rPr lang="en-US" dirty="0"/>
              <a:t> is a command which prints the last few number of lines (10 lines by default) of a certain file, then terminates.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tail [OPTION]... [FILE]...</a:t>
            </a:r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xmlns="" id="{D605F3FA-87AF-0144-A936-87BE56E5B2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754241151"/>
              </p:ext>
            </p:extLst>
          </p:nvPr>
        </p:nvGraphicFramePr>
        <p:xfrm>
          <a:off x="302319" y="3055741"/>
          <a:ext cx="8651340" cy="1896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tail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lines, instead of the default (10)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tail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tail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Never output headers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100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989674"/>
            <a:ext cx="7657135" cy="54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890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81151"/>
            <a:ext cx="8763000" cy="217535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8D4079AD-E9A2-8349-BDBF-99C7048B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87546204"/>
              </p:ext>
            </p:extLst>
          </p:nvPr>
        </p:nvGraphicFramePr>
        <p:xfrm>
          <a:off x="190500" y="100125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334595885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179509880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tail -n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Output the last </a:t>
                      </a:r>
                      <a:r>
                        <a:rPr lang="en-US" sz="2200" dirty="0" err="1"/>
                        <a:t>num</a:t>
                      </a:r>
                      <a:r>
                        <a:rPr lang="en-US" sz="2200" dirty="0"/>
                        <a:t> lines, instead of the default (10)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2807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9615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81151"/>
            <a:ext cx="8763000" cy="170334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8D4079AD-E9A2-8349-BDBF-99C7048B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25528347"/>
              </p:ext>
            </p:extLst>
          </p:nvPr>
        </p:nvGraphicFramePr>
        <p:xfrm>
          <a:off x="190500" y="100125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334595885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179509880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tail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2807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52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03763AC-4FE1-EA44-86AA-B087A442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6404"/>
          <a:stretch/>
        </p:blipFill>
        <p:spPr>
          <a:xfrm>
            <a:off x="190500" y="1018575"/>
            <a:ext cx="8763000" cy="1097597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D0213A0F-0C2E-184A-A403-245AF792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00280038"/>
              </p:ext>
            </p:extLst>
          </p:nvPr>
        </p:nvGraphicFramePr>
        <p:xfrm>
          <a:off x="190500" y="225339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143676045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164065860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/>
                        <a:t>echo -n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1" dirty="0"/>
                        <a:t>Do not output a trailing newline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696820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2A63071-4BEF-1943-8D15-83B5731CCA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2733296"/>
            <a:ext cx="8763000" cy="25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996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sort</a:t>
            </a:r>
            <a:r>
              <a:rPr lang="en-US" dirty="0"/>
              <a:t> command is used to sort a file, arranging the records in a particular order.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By default, the sort command sorts file assuming the contents are ASCII. Using options in sort command, it can also be used to sort numerically.</a:t>
            </a:r>
          </a:p>
          <a:p>
            <a:pPr algn="just"/>
            <a:r>
              <a:rPr lang="en-IN" b="1" dirty="0"/>
              <a:t>Syntax :</a:t>
            </a:r>
            <a:r>
              <a:rPr lang="en-US" dirty="0"/>
              <a:t> sort [OPTION]... [FILE]...</a:t>
            </a:r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3D2F46E8-5818-6147-AD37-4718B341EE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334395999"/>
              </p:ext>
            </p:extLst>
          </p:nvPr>
        </p:nvGraphicFramePr>
        <p:xfrm>
          <a:off x="302160" y="3621950"/>
          <a:ext cx="8651340" cy="280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2392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check if the file given is already sorted or not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Reverse the result of comparisons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Compare according to string numerical value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88464224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nr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sort a file with numeric data in reverse order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97876853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Sorting a table on the basis of any column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56291640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Ignore leading blanks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201087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2567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01249"/>
            <a:ext cx="8763000" cy="4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923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65400"/>
            <a:ext cx="8763000" cy="289363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20249928"/>
              </p:ext>
            </p:extLst>
          </p:nvPr>
        </p:nvGraphicFramePr>
        <p:xfrm>
          <a:off x="190500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sort -c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To check if the file given is already sorted or not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7456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65400"/>
            <a:ext cx="8763000" cy="453541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71831286"/>
              </p:ext>
            </p:extLst>
          </p:nvPr>
        </p:nvGraphicFramePr>
        <p:xfrm>
          <a:off x="190500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sort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Reverse the result of comparisons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498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956876"/>
            <a:ext cx="8166422" cy="445615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51408901"/>
              </p:ext>
            </p:extLst>
          </p:nvPr>
        </p:nvGraphicFramePr>
        <p:xfrm>
          <a:off x="190499" y="997074"/>
          <a:ext cx="8166422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3825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002597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sort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Compare according to string numerical value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sort -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nr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To sort a file with numeric data in reverse order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533801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690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8" y="1467114"/>
            <a:ext cx="8763001" cy="430967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8397640"/>
              </p:ext>
            </p:extLst>
          </p:nvPr>
        </p:nvGraphicFramePr>
        <p:xfrm>
          <a:off x="190499" y="997074"/>
          <a:ext cx="8763001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4658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598343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Sorting a table on the basis of any column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7026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find</a:t>
            </a:r>
            <a:r>
              <a:rPr lang="en-US" dirty="0"/>
              <a:t> command searches for files in a directory hierarchy.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find [option] [path...] [expression]</a:t>
            </a:r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xmlns="" id="{1B16DAEC-9A04-EE4A-9749-D696F156DF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573383976"/>
              </p:ext>
            </p:extLst>
          </p:nvPr>
        </p:nvGraphicFramePr>
        <p:xfrm>
          <a:off x="302160" y="2571026"/>
          <a:ext cx="8651340" cy="371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7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625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find -name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Search for files that are specified by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find -newer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Search for files that were modified/created after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find -user 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Search for files owned by user name or ID ‘name’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find -size +N/-N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Search for files of ‘N’ blocks; ‘N’ followed by ‘c’ can be used to measure size in characters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find -empty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Search for empty files and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find -perm octal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Search for the file if permission is ‘octal’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4295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989674"/>
            <a:ext cx="8763000" cy="40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104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667634"/>
            <a:ext cx="8763000" cy="147760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81718180"/>
              </p:ext>
            </p:extLst>
          </p:nvPr>
        </p:nvGraphicFramePr>
        <p:xfrm>
          <a:off x="190499" y="997074"/>
          <a:ext cx="8763000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find -newer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Search for files that were modified/created after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342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476975"/>
            <a:ext cx="8763000" cy="289363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25867328"/>
              </p:ext>
            </p:extLst>
          </p:nvPr>
        </p:nvGraphicFramePr>
        <p:xfrm>
          <a:off x="190499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find -user 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Search for files owned by user name or ID ‘name’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155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03763AC-4FE1-EA44-86AA-B087A442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3063052"/>
            <a:ext cx="8763000" cy="2517655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D0213A0F-0C2E-184A-A403-245AF792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92393916"/>
              </p:ext>
            </p:extLst>
          </p:nvPr>
        </p:nvGraphicFramePr>
        <p:xfrm>
          <a:off x="190500" y="1623349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143676045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164065860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/>
                        <a:t>\b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1" dirty="0"/>
                        <a:t>It removes all the spaces in between the 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69682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/>
                        <a:t>\n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1" dirty="0"/>
                        <a:t>It creates new line from where it is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563823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/>
                        <a:t>\t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1" dirty="0"/>
                        <a:t>It create horizontal tab spaces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0611584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386EFFEA-DC90-1741-8D50-D2C21D8D6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6747411"/>
              </p:ext>
            </p:extLst>
          </p:nvPr>
        </p:nvGraphicFramePr>
        <p:xfrm>
          <a:off x="190500" y="1022363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4104831131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2276020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/>
                        <a:t>echo 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1" dirty="0"/>
                        <a:t>Enable interpretation of backslash escape sequences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72892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0717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667634"/>
            <a:ext cx="8763000" cy="264737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13559811"/>
              </p:ext>
            </p:extLst>
          </p:nvPr>
        </p:nvGraphicFramePr>
        <p:xfrm>
          <a:off x="190499" y="997074"/>
          <a:ext cx="8763000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find -size +N/-N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Search for files of ‘N’ blocks; ‘N’ followed by ‘c’ can be used to measure size in characters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5782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465400"/>
            <a:ext cx="8763000" cy="194961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94798578"/>
              </p:ext>
            </p:extLst>
          </p:nvPr>
        </p:nvGraphicFramePr>
        <p:xfrm>
          <a:off x="190499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find -empty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Search for empty files and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4172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uniq</a:t>
            </a:r>
            <a:r>
              <a:rPr lang="en-US" dirty="0"/>
              <a:t> reports or filters out repeated lines in a file.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can remove duplicates, show a count of occurrences, show only repeated lines, ignore certain characters and compare on specific fields.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uniq</a:t>
            </a:r>
            <a:r>
              <a:rPr lang="en-US" dirty="0"/>
              <a:t> [OPTION]... [INPUT [OUTPUT]]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xmlns="" id="{B58E0206-E478-B04E-B5AC-8744DE1808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236955495"/>
              </p:ext>
            </p:extLst>
          </p:nvPr>
        </p:nvGraphicFramePr>
        <p:xfrm>
          <a:off x="302160" y="3727072"/>
          <a:ext cx="8651340" cy="2617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7039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>
                          <a:solidFill>
                            <a:schemeClr val="tx1"/>
                          </a:solidFill>
                        </a:rPr>
                        <a:t>Prints only unique lines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>
                          <a:solidFill>
                            <a:schemeClr val="tx1"/>
                          </a:solidFill>
                        </a:rPr>
                        <a:t>Only print duplicated lines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>
                          <a:solidFill>
                            <a:schemeClr val="tx1"/>
                          </a:solidFill>
                        </a:rPr>
                        <a:t>Print all duplicate lines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032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Prefix lines with a number representing how many times they occurred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>
                          <a:solidFill>
                            <a:schemeClr val="tx1"/>
                          </a:solidFill>
                        </a:rPr>
                        <a:t>Ignore case when comparing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588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7D5A17-33A5-3349-993E-9B32F04297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01249"/>
            <a:ext cx="8763000" cy="500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868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7D5A17-33A5-3349-993E-9B32F04297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467114"/>
            <a:ext cx="8763000" cy="43096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A01A25D3-4999-5049-A6C6-6EF9E6B38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70402089"/>
              </p:ext>
            </p:extLst>
          </p:nvPr>
        </p:nvGraphicFramePr>
        <p:xfrm>
          <a:off x="190499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>
                          <a:solidFill>
                            <a:schemeClr val="tx1"/>
                          </a:solidFill>
                        </a:rPr>
                        <a:t>Prints only unique lines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4810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7D5A17-33A5-3349-993E-9B32F04297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653"/>
          <a:stretch/>
        </p:blipFill>
        <p:spPr>
          <a:xfrm>
            <a:off x="190499" y="1467113"/>
            <a:ext cx="8763000" cy="412345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A01A25D3-4999-5049-A6C6-6EF9E6B38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35900294"/>
              </p:ext>
            </p:extLst>
          </p:nvPr>
        </p:nvGraphicFramePr>
        <p:xfrm>
          <a:off x="190499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>
                          <a:solidFill>
                            <a:schemeClr val="tx1"/>
                          </a:solidFill>
                        </a:rPr>
                        <a:t>Only print duplicated lines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0530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grep</a:t>
            </a:r>
            <a:r>
              <a:rPr lang="en-US" dirty="0"/>
              <a:t> filter searches a file for a particular pattern of characters, and displays all lines that contain that pattern.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pattern that is searched in the file is referred to as the regular expression.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grep stands for globally search for regular expression and print out.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grep [options] pattern [files]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B8C8AA05-01FB-1646-ADEA-DD154ED8AE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507358682"/>
              </p:ext>
            </p:extLst>
          </p:nvPr>
        </p:nvGraphicFramePr>
        <p:xfrm>
          <a:off x="302160" y="4606749"/>
          <a:ext cx="8651340" cy="18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7198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7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grep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Prints only a count of the lines that match a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47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grep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the matched lines, but do not display the filenames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47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grep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Displays list of a filenames only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47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grep -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Ignores, case for matching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33064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7501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012824"/>
            <a:ext cx="8763001" cy="28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74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2425202"/>
            <a:ext cx="8763000" cy="359139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69955840"/>
              </p:ext>
            </p:extLst>
          </p:nvPr>
        </p:nvGraphicFramePr>
        <p:xfrm>
          <a:off x="190499" y="997074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grep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Prints only a count of the lines that match a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grep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Display the matched lines, but do not display the filenames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618539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grep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Displays list of a filenames only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1634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4736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465400"/>
            <a:ext cx="8763000" cy="264737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48763572"/>
              </p:ext>
            </p:extLst>
          </p:nvPr>
        </p:nvGraphicFramePr>
        <p:xfrm>
          <a:off x="190499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grep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the matched lines and their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069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Displays a simple, formatted calendar in your terminal.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cal</a:t>
            </a:r>
            <a:r>
              <a:rPr lang="en-US" dirty="0"/>
              <a:t> [options] [[[day] month] year]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033480943"/>
              </p:ext>
            </p:extLst>
          </p:nvPr>
        </p:nvGraphicFramePr>
        <p:xfrm>
          <a:off x="190500" y="2953283"/>
          <a:ext cx="8763000" cy="3405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800" dirty="0" err="1"/>
                        <a:t>cal</a:t>
                      </a:r>
                      <a:r>
                        <a:rPr lang="en-IN" sz="1800" dirty="0"/>
                        <a:t> 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Display single month output.  (This is the default.)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cal</a:t>
                      </a:r>
                      <a:r>
                        <a:rPr lang="en-IN" sz="1800" dirty="0"/>
                        <a:t> 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Display three months spanning the date.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800" dirty="0" err="1"/>
                        <a:t>cal</a:t>
                      </a:r>
                      <a:r>
                        <a:rPr lang="en-IN" sz="1800" dirty="0"/>
                        <a:t>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Display Sunday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800" dirty="0" err="1"/>
                        <a:t>cal</a:t>
                      </a:r>
                      <a:r>
                        <a:rPr lang="en-IN" sz="1800" dirty="0"/>
                        <a:t> 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Display Monday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800" dirty="0" err="1"/>
                        <a:t>cal</a:t>
                      </a:r>
                      <a:r>
                        <a:rPr lang="en-IN" sz="1800" dirty="0"/>
                        <a:t> -j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Use day-of-year numbering for all calendars.  These are also called ordinal days.  Ordinal days range from 1 to 366.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cal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–y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Display a calendar for the whole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75891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2361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465400"/>
            <a:ext cx="8762999" cy="264737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40979711"/>
              </p:ext>
            </p:extLst>
          </p:nvPr>
        </p:nvGraphicFramePr>
        <p:xfrm>
          <a:off x="190499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grep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This prints out all the lines that do not matches the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2356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465400"/>
            <a:ext cx="8762999" cy="26473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77343534"/>
              </p:ext>
            </p:extLst>
          </p:nvPr>
        </p:nvGraphicFramePr>
        <p:xfrm>
          <a:off x="190499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grep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Match whole word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1246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65400"/>
            <a:ext cx="8762996" cy="26473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1234066"/>
              </p:ext>
            </p:extLst>
          </p:nvPr>
        </p:nvGraphicFramePr>
        <p:xfrm>
          <a:off x="190499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grep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only the matched parts of a matching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0169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974581"/>
            <a:ext cx="8763000" cy="31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77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pipe (|) </a:t>
            </a:r>
            <a:r>
              <a:rPr lang="en-US" sz="4000" dirty="0"/>
              <a:t>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redirects the command STDOUT or standard output into the given next command STDIN or standard input.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In short, the output of each process directly as input to the next one like a pipeline.</a:t>
            </a:r>
          </a:p>
          <a:p>
            <a:pPr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The symbol '</a:t>
            </a:r>
            <a:r>
              <a:rPr lang="en-US" b="1" dirty="0">
                <a:solidFill>
                  <a:srgbClr val="C00000"/>
                </a:solidFill>
              </a:rPr>
              <a:t>|</a:t>
            </a:r>
            <a:r>
              <a:rPr lang="en-US" dirty="0">
                <a:solidFill>
                  <a:srgbClr val="C00000"/>
                </a:solidFill>
              </a:rPr>
              <a:t>' denotes a </a:t>
            </a:r>
            <a:r>
              <a:rPr lang="en-US" b="1" dirty="0">
                <a:solidFill>
                  <a:srgbClr val="C00000"/>
                </a:solidFill>
              </a:rPr>
              <a:t>pipe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Pipes help you mash-up two or more commands at the same time and run them consecutively.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command_1 | command_2 | command_3 | .... | </a:t>
            </a:r>
            <a:r>
              <a:rPr lang="en-US" dirty="0" err="1"/>
              <a:t>command_N</a:t>
            </a:r>
            <a:r>
              <a:rPr lang="en-US" dirty="0"/>
              <a:t>… </a:t>
            </a: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37021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pipe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18575"/>
            <a:ext cx="7089976" cy="53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970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pipe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07999"/>
            <a:ext cx="8763000" cy="311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136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/>
              <a:t>pipe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1" y="1007999"/>
            <a:ext cx="8762997" cy="311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4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dirty="0">
                <a:latin typeface="+mj-lt"/>
              </a:rPr>
              <a:t>(translate)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tr</a:t>
            </a:r>
            <a:r>
              <a:rPr lang="en-US" dirty="0"/>
              <a:t> command in UNIX is a command line utility for translating or deleting characters.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supports a range of transformations including uppercase to lowercase, squeezing repeating characters, deleting specific characters and basic find and replace.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can be used with UNIX pipes to support more complex translation.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tr</a:t>
            </a:r>
            <a:r>
              <a:rPr lang="en-US" b="1" dirty="0"/>
              <a:t> stands for translate</a:t>
            </a:r>
            <a:r>
              <a:rPr lang="en-US" dirty="0"/>
              <a:t>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</a:t>
            </a:r>
            <a:r>
              <a:rPr lang="en-US" dirty="0" err="1"/>
              <a:t>tr</a:t>
            </a:r>
            <a:r>
              <a:rPr lang="en-US" dirty="0"/>
              <a:t> [OPTION] SET1 [SET2]</a:t>
            </a:r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396936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dirty="0">
                <a:latin typeface="+mj-lt"/>
              </a:rPr>
              <a:t>(translate)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r>
              <a:rPr lang="en-US" b="1" dirty="0"/>
              <a:t>POSIX Character set supported by </a:t>
            </a:r>
            <a:r>
              <a:rPr lang="en-US" b="1" dirty="0" err="1"/>
              <a:t>tr</a:t>
            </a:r>
            <a:r>
              <a:rPr lang="en-US" b="1" dirty="0"/>
              <a:t> command </a:t>
            </a:r>
            <a:r>
              <a:rPr lang="en-IN" b="1" dirty="0"/>
              <a:t>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[:digit:] </a:t>
            </a:r>
            <a:r>
              <a:rPr lang="en-US" dirty="0"/>
              <a:t>Only the digits 0 to 9.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[:</a:t>
            </a:r>
            <a:r>
              <a:rPr lang="en-US" b="1" dirty="0" err="1"/>
              <a:t>alnum</a:t>
            </a:r>
            <a:r>
              <a:rPr lang="en-US" b="1" dirty="0"/>
              <a:t>:] </a:t>
            </a:r>
            <a:r>
              <a:rPr lang="en-US" dirty="0"/>
              <a:t>Any alphanumeric character.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[:alpha:] </a:t>
            </a:r>
            <a:r>
              <a:rPr lang="en-US" dirty="0"/>
              <a:t>Any alpha character A to Z or a to z.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[:blank:] </a:t>
            </a:r>
            <a:r>
              <a:rPr lang="en-US" dirty="0"/>
              <a:t>Space and TAB characters only.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[:</a:t>
            </a:r>
            <a:r>
              <a:rPr lang="en-US" b="1" dirty="0" err="1"/>
              <a:t>xdigit</a:t>
            </a:r>
            <a:r>
              <a:rPr lang="en-US" b="1" dirty="0"/>
              <a:t>:] </a:t>
            </a:r>
            <a:r>
              <a:rPr lang="en-US" dirty="0"/>
              <a:t>Hexadecimal notation 0-9, A-F, a-f.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[:upper:] </a:t>
            </a:r>
            <a:r>
              <a:rPr lang="en-US" dirty="0"/>
              <a:t>Any alpha character A to Z.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[:lower:]</a:t>
            </a:r>
            <a:r>
              <a:rPr lang="en-US" dirty="0"/>
              <a:t> Any alpha character a to z..</a:t>
            </a:r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B99AB0C-1F52-7942-BDBC-B8DB826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62539845"/>
              </p:ext>
            </p:extLst>
          </p:nvPr>
        </p:nvGraphicFramePr>
        <p:xfrm>
          <a:off x="302319" y="4284856"/>
          <a:ext cx="8651340" cy="2127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441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34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Replaces repeated characters listed in the set1 with single occurrence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95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Delete characters in string1 from the input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990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complements the set of characters in string. i.e., operations apply to characters not in the given set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95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Remove all characters except digits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3728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72170"/>
            <a:ext cx="8763000" cy="251765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36072338"/>
              </p:ext>
            </p:extLst>
          </p:nvPr>
        </p:nvGraphicFramePr>
        <p:xfrm>
          <a:off x="190500" y="99227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Cal or </a:t>
                      </a:r>
                      <a:r>
                        <a:rPr lang="en-IN" sz="1800" dirty="0" err="1"/>
                        <a:t>cal</a:t>
                      </a:r>
                      <a:r>
                        <a:rPr lang="en-IN" sz="1800" dirty="0"/>
                        <a:t> 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Display single month output.  (This is the default.)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9788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12945"/>
            <a:ext cx="8763000" cy="2421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A0EB474-44AD-464A-B4A4-1E789A9F2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3533114"/>
            <a:ext cx="8763000" cy="24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295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1" y="1012945"/>
            <a:ext cx="8762998" cy="24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123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465400"/>
            <a:ext cx="8762998" cy="170334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6548583"/>
              </p:ext>
            </p:extLst>
          </p:nvPr>
        </p:nvGraphicFramePr>
        <p:xfrm>
          <a:off x="190499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12326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8050674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Replaces repeated characters listed in the set1 with single occurrence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466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65400"/>
            <a:ext cx="8763000" cy="217535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34303257"/>
              </p:ext>
            </p:extLst>
          </p:nvPr>
        </p:nvGraphicFramePr>
        <p:xfrm>
          <a:off x="190499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Delete characters in string1 from the input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42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595099"/>
            <a:ext cx="8763000" cy="147760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17101952"/>
              </p:ext>
            </p:extLst>
          </p:nvPr>
        </p:nvGraphicFramePr>
        <p:xfrm>
          <a:off x="190499" y="997074"/>
          <a:ext cx="8763000" cy="609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complements the set of characters in string.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i.e., operations apply to characters not in the given set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8832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465400"/>
            <a:ext cx="8763000" cy="217535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80161470"/>
              </p:ext>
            </p:extLst>
          </p:nvPr>
        </p:nvGraphicFramePr>
        <p:xfrm>
          <a:off x="190499" y="99707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xmlns="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xmlns="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Remove all characters except digits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2594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history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history</a:t>
            </a:r>
            <a:r>
              <a:rPr lang="en-US" dirty="0"/>
              <a:t> command is used to view the previously executed command.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history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319" y="3365817"/>
            <a:ext cx="3848586" cy="24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98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history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C2DED12-EE88-F543-A10B-7FCC085554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996547"/>
            <a:ext cx="8763000" cy="21753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F35A2425-705F-7E48-B79C-1E05682A4D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3254051"/>
            <a:ext cx="8763000" cy="28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430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write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write</a:t>
            </a:r>
            <a:r>
              <a:rPr lang="en-US" dirty="0"/>
              <a:t> sends a message to another user.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write user [</a:t>
            </a:r>
            <a:r>
              <a:rPr lang="en-US" dirty="0" err="1"/>
              <a:t>ttyname</a:t>
            </a:r>
            <a:r>
              <a:rPr lang="en-US" dirty="0"/>
              <a:t>]</a:t>
            </a:r>
          </a:p>
          <a:p>
            <a:pPr algn="just"/>
            <a:r>
              <a:rPr lang="en-US" b="1" dirty="0"/>
              <a:t>Example</a:t>
            </a:r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16438656"/>
              </p:ext>
            </p:extLst>
          </p:nvPr>
        </p:nvGraphicFramePr>
        <p:xfrm>
          <a:off x="282645" y="2954633"/>
          <a:ext cx="8651340" cy="1607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user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The user to write to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tty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The specific terminal to write to, if the user is logged in to more than one session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450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write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AF364D-410A-7E41-8410-757D6AF81A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722" t="9588" r="7522" b="59611"/>
          <a:stretch/>
        </p:blipFill>
        <p:spPr>
          <a:xfrm>
            <a:off x="190500" y="1366882"/>
            <a:ext cx="8763000" cy="2416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B4731CC-9613-E14B-B8B6-6767D0AE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28" t="44461" r="6944" b="33538"/>
          <a:stretch/>
        </p:blipFill>
        <p:spPr>
          <a:xfrm>
            <a:off x="190499" y="4236333"/>
            <a:ext cx="8763001" cy="1701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380B97-B887-8F41-920F-DC8B20513247}"/>
              </a:ext>
            </a:extLst>
          </p:cNvPr>
          <p:cNvSpPr txBox="1"/>
          <p:nvPr/>
        </p:nvSpPr>
        <p:spPr>
          <a:xfrm>
            <a:off x="190499" y="955975"/>
            <a:ext cx="23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first terminal.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B21CF8-2762-DD4C-BDB6-613D5D880331}"/>
              </a:ext>
            </a:extLst>
          </p:cNvPr>
          <p:cNvSpPr txBox="1"/>
          <p:nvPr/>
        </p:nvSpPr>
        <p:spPr>
          <a:xfrm>
            <a:off x="190499" y="3825426"/>
            <a:ext cx="639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Second terminal then execute command on first terminal.</a:t>
            </a:r>
          </a:p>
        </p:txBody>
      </p:sp>
    </p:spTree>
    <p:extLst>
      <p:ext uri="{BB962C8B-B14F-4D97-AF65-F5344CB8AC3E}">
        <p14:creationId xmlns:p14="http://schemas.microsoft.com/office/powerpoint/2010/main" xmlns="" val="34800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72170"/>
            <a:ext cx="8763000" cy="251765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50057943"/>
              </p:ext>
            </p:extLst>
          </p:nvPr>
        </p:nvGraphicFramePr>
        <p:xfrm>
          <a:off x="190500" y="99227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cal</a:t>
                      </a:r>
                      <a:r>
                        <a:rPr lang="en-IN" sz="1800" dirty="0"/>
                        <a:t> 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Display three months spanning the date.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4829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wall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wall</a:t>
            </a:r>
            <a:r>
              <a:rPr lang="en-US" dirty="0"/>
              <a:t> send a message to everybody’s terminal.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wall sends a message to everybody logged in with their </a:t>
            </a:r>
            <a:r>
              <a:rPr lang="en-US" dirty="0" err="1"/>
              <a:t>mesg</a:t>
            </a:r>
            <a:r>
              <a:rPr lang="en-US" dirty="0"/>
              <a:t> permission set to yes.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</a:t>
            </a:r>
            <a:r>
              <a:rPr lang="en-IN" dirty="0"/>
              <a:t>wall [-n] [-t TIMEOUT] [file]</a:t>
            </a:r>
            <a:endParaRPr lang="en-US" dirty="0"/>
          </a:p>
          <a:p>
            <a:pPr algn="just"/>
            <a:r>
              <a:rPr lang="en-US" b="1" dirty="0"/>
              <a:t>Example</a:t>
            </a:r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149513335"/>
              </p:ext>
            </p:extLst>
          </p:nvPr>
        </p:nvGraphicFramePr>
        <p:xfrm>
          <a:off x="282645" y="3882480"/>
          <a:ext cx="8651340" cy="2278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wall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--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nobanner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Suppress banner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wall -t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--timeout 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TIMEOUT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Write timeout to terminals in seconds. TIMEOUT must be positive integer. Default value is 300 seconds, which is a legacy from time when people ran terminals over modem lines.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76097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wall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A77B8F2-88D6-AE48-8388-DCA9421327AF}"/>
              </a:ext>
            </a:extLst>
          </p:cNvPr>
          <p:cNvSpPr txBox="1"/>
          <p:nvPr/>
        </p:nvSpPr>
        <p:spPr>
          <a:xfrm>
            <a:off x="190500" y="9144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four different terminal, execute command on first terminal, message will display on everybody’s terminal.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93A9073E-D0B4-F24D-821A-1B4C29526C6E}"/>
              </a:ext>
            </a:extLst>
          </p:cNvPr>
          <p:cNvGrpSpPr/>
          <p:nvPr/>
        </p:nvGrpSpPr>
        <p:grpSpPr>
          <a:xfrm>
            <a:off x="190500" y="1560731"/>
            <a:ext cx="6557541" cy="4863218"/>
            <a:chOff x="190500" y="1876064"/>
            <a:chExt cx="6642581" cy="49819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D1541827-AA4D-604A-AA9B-7EEC109B5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90500" y="1876064"/>
              <a:ext cx="6642581" cy="49819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967A8504-525F-2140-B38F-0DBCC5430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3730" y="4633650"/>
              <a:ext cx="377299" cy="1220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E8476915-8C7A-564F-AA82-8F81C838D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3730" y="5736261"/>
              <a:ext cx="377299" cy="13670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FB832CB7-5CF7-424D-94B9-9E9B9EF58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72000" y="4622524"/>
              <a:ext cx="376416" cy="133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16345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 you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96" t="6154" b="10691"/>
          <a:stretch/>
        </p:blipFill>
        <p:spPr bwMode="auto">
          <a:xfrm>
            <a:off x="278483" y="1333500"/>
            <a:ext cx="858703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93763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1" y="1472170"/>
            <a:ext cx="8762997" cy="251765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79306622"/>
              </p:ext>
            </p:extLst>
          </p:nvPr>
        </p:nvGraphicFramePr>
        <p:xfrm>
          <a:off x="190500" y="99227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800" dirty="0" err="1"/>
                        <a:t>cal</a:t>
                      </a:r>
                      <a:r>
                        <a:rPr lang="en-IN" sz="1800" dirty="0"/>
                        <a:t>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Display Sunday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7453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cd</a:t>
            </a:r>
            <a:r>
              <a:rPr lang="en-US" sz="4000" dirty="0">
                <a:latin typeface="+mj-lt"/>
              </a:rPr>
              <a:t> (Change Directory)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cd</a:t>
            </a:r>
            <a:r>
              <a:rPr lang="en-US" dirty="0"/>
              <a:t> command is used to change the current directory (i.e., the directory in which the user is currently working)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cd [-Options] [Directory]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133691099"/>
              </p:ext>
            </p:extLst>
          </p:nvPr>
        </p:nvGraphicFramePr>
        <p:xfrm>
          <a:off x="190500" y="3397036"/>
          <a:ext cx="8763000" cy="265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cd 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Change Current directory to parent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cd</a:t>
                      </a:r>
                      <a:r>
                        <a:rPr lang="en-IN" sz="2200" baseline="0" dirty="0"/>
                        <a:t> ~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Move to users home directory from anywhere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cd lab_1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Change from current working directory to lab_1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cd ../downloads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If we are currently in  /home/username/documents then we would be placed in /home/username/downloads.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9280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1" y="1472170"/>
            <a:ext cx="8762997" cy="25176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52400690"/>
              </p:ext>
            </p:extLst>
          </p:nvPr>
        </p:nvGraphicFramePr>
        <p:xfrm>
          <a:off x="190500" y="99227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800" dirty="0" err="1"/>
                        <a:t>cal</a:t>
                      </a:r>
                      <a:r>
                        <a:rPr lang="en-IN" sz="1800" dirty="0"/>
                        <a:t> 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Display Monday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9372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632350"/>
            <a:ext cx="8762993" cy="25176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75803913"/>
              </p:ext>
            </p:extLst>
          </p:nvPr>
        </p:nvGraphicFramePr>
        <p:xfrm>
          <a:off x="190500" y="992270"/>
          <a:ext cx="8763000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800" dirty="0" err="1"/>
                        <a:t>cal</a:t>
                      </a:r>
                      <a:r>
                        <a:rPr lang="en-IN" sz="1800" dirty="0"/>
                        <a:t> -j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Use day-of-year numbering for all calendars.  These are also called ordinal days.  Ordinal days range from 1 to 366.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8042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977937-BE10-BE4E-9601-46D433F166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6953"/>
          <a:stretch/>
        </p:blipFill>
        <p:spPr>
          <a:xfrm>
            <a:off x="190500" y="1472171"/>
            <a:ext cx="8763000" cy="497492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51953162"/>
              </p:ext>
            </p:extLst>
          </p:nvPr>
        </p:nvGraphicFramePr>
        <p:xfrm>
          <a:off x="190500" y="99227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cal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–y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Display a calendar for the whole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5201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Print or set the system date and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date [OPTION]... [+FORMAT]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108047763"/>
              </p:ext>
            </p:extLst>
          </p:nvPr>
        </p:nvGraphicFramePr>
        <p:xfrm>
          <a:off x="190500" y="2844995"/>
          <a:ext cx="8763000" cy="361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The abbreviated weekday name (e.g., Sun)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The full weekday name (e.g., Sunday)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The abbreviated month name (e.g., Jan)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Locale's full month name (e.g., January)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The current century; like %Y, except omit last two digits (e.g., 20)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/>
                        <a:t>date +%w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day of week (0..6); 0 is Sunday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0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graphicFrame>
        <p:nvGraphicFramePr>
          <p:cNvPr id="3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877652397"/>
              </p:ext>
            </p:extLst>
          </p:nvPr>
        </p:nvGraphicFramePr>
        <p:xfrm>
          <a:off x="190500" y="919940"/>
          <a:ext cx="8763000" cy="553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the day of the month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Displays the month of year (01 to 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four-digit year.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the time in 24 hour format as HH:MM:SS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the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the minute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the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ISO week number, with Monday as first day of week (01..53)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locale's equivalent of either AM or 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7038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7943"/>
          <a:stretch/>
        </p:blipFill>
        <p:spPr>
          <a:xfrm>
            <a:off x="190500" y="1944323"/>
            <a:ext cx="8763000" cy="1058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BCAE073-5692-764A-A727-D24985FFF5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0694"/>
          <a:stretch/>
        </p:blipFill>
        <p:spPr>
          <a:xfrm>
            <a:off x="190500" y="3003183"/>
            <a:ext cx="8763000" cy="149313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93163324"/>
              </p:ext>
            </p:extLst>
          </p:nvPr>
        </p:nvGraphicFramePr>
        <p:xfrm>
          <a:off x="190500" y="984521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The abbreviated weekday name (e.g., Sun)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b="1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/>
                        <a:t>The full weekday name (e.g., Sunday)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55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2523"/>
          <a:stretch/>
        </p:blipFill>
        <p:spPr>
          <a:xfrm>
            <a:off x="190500" y="1944323"/>
            <a:ext cx="8763000" cy="144706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43852098"/>
              </p:ext>
            </p:extLst>
          </p:nvPr>
        </p:nvGraphicFramePr>
        <p:xfrm>
          <a:off x="190500" y="984521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b="1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/>
                        <a:t>The abbreviated month name (e.g., Jan)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b="1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/>
                        <a:t>Locale's full month name (e.g., January)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6005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2064"/>
          <a:stretch/>
        </p:blipFill>
        <p:spPr>
          <a:xfrm>
            <a:off x="190500" y="2226422"/>
            <a:ext cx="8763000" cy="145863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6681191"/>
              </p:ext>
            </p:extLst>
          </p:nvPr>
        </p:nvGraphicFramePr>
        <p:xfrm>
          <a:off x="190500" y="984521"/>
          <a:ext cx="8763000" cy="1241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b="1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/>
                        <a:t>Full date with IST timing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b="1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b="1" dirty="0"/>
                        <a:t>The current century; like %Y, except omit last two digits (e.g., 20)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420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5D5F81-B084-5048-A952-FB3AF1C0D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2424224"/>
            <a:ext cx="8764779" cy="251816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9398468"/>
              </p:ext>
            </p:extLst>
          </p:nvPr>
        </p:nvGraphicFramePr>
        <p:xfrm>
          <a:off x="190500" y="984521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date +%d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Display the day of the month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Displays the month of year (01 to 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596719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45356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701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9777"/>
          <a:stretch/>
        </p:blipFill>
        <p:spPr>
          <a:xfrm>
            <a:off x="190500" y="1944323"/>
            <a:ext cx="8764779" cy="151650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75990808"/>
              </p:ext>
            </p:extLst>
          </p:nvPr>
        </p:nvGraphicFramePr>
        <p:xfrm>
          <a:off x="190500" y="984521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Display four-digit year.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601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0" dirty="0">
                <a:solidFill>
                  <a:sysClr val="windowText" lastClr="000000"/>
                </a:solidFill>
                <a:latin typeface="Calibri"/>
              </a:rPr>
              <a:t>cd</a:t>
            </a:r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 Command Example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F2FFA9-873C-E241-8DDA-9E4FA96029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6537"/>
          <a:stretch/>
        </p:blipFill>
        <p:spPr>
          <a:xfrm>
            <a:off x="190500" y="1461224"/>
            <a:ext cx="8763000" cy="182598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5B4B091-CF01-ED4F-BF3E-8A97E65DA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63224385"/>
              </p:ext>
            </p:extLst>
          </p:nvPr>
        </p:nvGraphicFramePr>
        <p:xfrm>
          <a:off x="190500" y="981323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36416">
                  <a:extLst>
                    <a:ext uri="{9D8B030D-6E8A-4147-A177-3AD203B41FA5}">
                      <a16:colId xmlns:a16="http://schemas.microsoft.com/office/drawing/2014/main" xmlns="" val="2873602114"/>
                    </a:ext>
                  </a:extLst>
                </a:gridCol>
                <a:gridCol w="7726584">
                  <a:extLst>
                    <a:ext uri="{9D8B030D-6E8A-4147-A177-3AD203B41FA5}">
                      <a16:colId xmlns:a16="http://schemas.microsoft.com/office/drawing/2014/main" xmlns="" val="6157775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cd 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Change Current directory to parent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80921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6083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5D5F81-B084-5048-A952-FB3AF1C0D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2892550"/>
            <a:ext cx="8763000" cy="251765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05825228"/>
              </p:ext>
            </p:extLst>
          </p:nvPr>
        </p:nvGraphicFramePr>
        <p:xfrm>
          <a:off x="190500" y="984521"/>
          <a:ext cx="8763000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date +%T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Display the time in 24 hour format as HH:MM:SS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date +%H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Display the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596719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Display the minute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5833616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date +%S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Display the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95307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9204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8579"/>
          <a:stretch/>
        </p:blipFill>
        <p:spPr>
          <a:xfrm>
            <a:off x="190500" y="1734946"/>
            <a:ext cx="8763000" cy="104284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48332283"/>
              </p:ext>
            </p:extLst>
          </p:nvPr>
        </p:nvGraphicFramePr>
        <p:xfrm>
          <a:off x="190500" y="984521"/>
          <a:ext cx="8763000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ISO week number, with Monday as first day of week (01..53)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879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7037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0932"/>
          <a:stretch/>
        </p:blipFill>
        <p:spPr>
          <a:xfrm>
            <a:off x="190500" y="1464421"/>
            <a:ext cx="8763000" cy="148712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1482012"/>
              </p:ext>
            </p:extLst>
          </p:nvPr>
        </p:nvGraphicFramePr>
        <p:xfrm>
          <a:off x="190500" y="984521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date +%P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locale's equivalent of either AM or 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879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6606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clear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Clear the terminal screen.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If you take a detailed look after running the clear command, you'll find that it doesn't really clear the terminal. The tool just shifts the text upwards, out of the viewable area.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clear</a:t>
            </a:r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41225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clear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19E168B-1053-DC49-8A99-BD6A65A88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01047"/>
            <a:ext cx="8763001" cy="251765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F8396E6-4B46-D04C-B9BD-059883DCA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3518702"/>
            <a:ext cx="8782583" cy="25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485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is used to create, display and concatenate file contents.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cat [OPTION]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54166098"/>
              </p:ext>
            </p:extLst>
          </p:nvPr>
        </p:nvGraphicFramePr>
        <p:xfrm>
          <a:off x="190500" y="2939808"/>
          <a:ext cx="8763000" cy="2856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973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cat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Omits line numbers for blank space in the output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cat -E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Displays a $ (dollar sign) at the end of each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cat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Line numbers for all the output lines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cat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Suppress repeated empty output lines</a:t>
                      </a:r>
                      <a:endParaRPr lang="en-IN" sz="22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cat -T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Displays the tab characters as </a:t>
                      </a: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^I </a:t>
                      </a:r>
                      <a:r>
                        <a:rPr lang="en-IN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in the output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311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r>
              <a:rPr lang="en-IN" b="1" dirty="0"/>
              <a:t>Example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b="1" u="sng" dirty="0"/>
              <a:t>$ cat  &gt; file1.txt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creates file1.txt and allow us to insert content for this file.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After inserting content you can use </a:t>
            </a:r>
            <a:r>
              <a:rPr lang="en-US" dirty="0" err="1"/>
              <a:t>ctrl+c</a:t>
            </a:r>
            <a:r>
              <a:rPr lang="en-US" dirty="0"/>
              <a:t> to exit the file. </a:t>
            </a:r>
          </a:p>
          <a:p>
            <a:pPr marL="0" indent="0" algn="just">
              <a:buNone/>
            </a:pPr>
            <a:r>
              <a:rPr lang="en-IN" dirty="0"/>
              <a:t>     </a:t>
            </a:r>
            <a:r>
              <a:rPr lang="en-IN" b="1" u="sng" dirty="0"/>
              <a:t>$cat file.txt &gt; newfile.txt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Read the contents of file.txt and write them to newfile.txt, overwriting anything newfile.txt previously contained. If newfile.txt does not exist, it will be created.</a:t>
            </a:r>
            <a:endParaRPr lang="en-IN" b="1" dirty="0"/>
          </a:p>
          <a:p>
            <a:pPr marL="0" indent="0" algn="just">
              <a:buNone/>
            </a:pPr>
            <a:r>
              <a:rPr lang="en-IN" dirty="0"/>
              <a:t>     </a:t>
            </a:r>
            <a:r>
              <a:rPr lang="en-IN" b="1" u="sng" dirty="0"/>
              <a:t>$cat file.txt &gt;&gt; newfile.txt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Read the contents of </a:t>
            </a:r>
            <a:r>
              <a:rPr lang="en-US" b="1" dirty="0"/>
              <a:t>file.txt</a:t>
            </a:r>
            <a:r>
              <a:rPr lang="en-US" dirty="0"/>
              <a:t> and append them to the end of </a:t>
            </a:r>
            <a:r>
              <a:rPr lang="en-US" b="1" dirty="0"/>
              <a:t>newfile.txt</a:t>
            </a:r>
            <a:r>
              <a:rPr lang="en-US" dirty="0"/>
              <a:t>. If </a:t>
            </a:r>
            <a:r>
              <a:rPr lang="en-US" b="1" dirty="0"/>
              <a:t>newfile.txt</a:t>
            </a:r>
            <a:r>
              <a:rPr lang="en-US" dirty="0"/>
              <a:t> does not exist, it will be created.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28034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r>
              <a:rPr lang="en-IN" b="1" dirty="0"/>
              <a:t>Example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b="1" u="sng" dirty="0"/>
              <a:t>cat file1.txt file2.txt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will read the contents of file1.txt and file2.txt and display the result in the terminal. </a:t>
            </a:r>
          </a:p>
          <a:p>
            <a:pPr marL="0" indent="0" algn="just">
              <a:buNone/>
            </a:pPr>
            <a:r>
              <a:rPr lang="en-IN" dirty="0"/>
              <a:t>     </a:t>
            </a:r>
            <a:r>
              <a:rPr lang="en-IN" b="1" u="sng" dirty="0"/>
              <a:t>cat file1.txt file2.txt &gt; combinedfile.txt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will concatenate the contents of file1.txt and file2.txt and write them to a new file combinedfile.txt using the (&gt;) operator.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If the combinedfile.txt file doesn’t exist the command will create it. Otherwise it will overwrite the file.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0145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r>
              <a:rPr lang="en-US" b="1" u="sng" dirty="0"/>
              <a:t>$ cat  &gt; file1.txt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creates file1.txt and allow us to insert content for this file.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After inserting content you can use </a:t>
            </a:r>
            <a:r>
              <a:rPr lang="en-US" dirty="0" err="1"/>
              <a:t>ctrl+c</a:t>
            </a:r>
            <a:r>
              <a:rPr lang="en-US" dirty="0"/>
              <a:t> to exit the file. </a:t>
            </a:r>
          </a:p>
          <a:p>
            <a:pPr marL="0" indent="0" algn="just">
              <a:buNone/>
            </a:pP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0836"/>
          <a:stretch/>
        </p:blipFill>
        <p:spPr>
          <a:xfrm>
            <a:off x="302318" y="2560167"/>
            <a:ext cx="8651181" cy="1719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3D461FC-82F6-AC48-94F7-E94D5064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2770"/>
          <a:stretch/>
        </p:blipFill>
        <p:spPr>
          <a:xfrm>
            <a:off x="302318" y="4282033"/>
            <a:ext cx="8651182" cy="14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370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958118"/>
            <a:ext cx="8763000" cy="25176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667D1A2-7777-B14E-B470-33F135F48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46066719"/>
              </p:ext>
            </p:extLst>
          </p:nvPr>
        </p:nvGraphicFramePr>
        <p:xfrm>
          <a:off x="190500" y="998316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65644">
                  <a:extLst>
                    <a:ext uri="{9D8B030D-6E8A-4147-A177-3AD203B41FA5}">
                      <a16:colId xmlns:a16="http://schemas.microsoft.com/office/drawing/2014/main" xmlns="" val="1174016305"/>
                    </a:ext>
                  </a:extLst>
                </a:gridCol>
                <a:gridCol w="7497356">
                  <a:extLst>
                    <a:ext uri="{9D8B030D-6E8A-4147-A177-3AD203B41FA5}">
                      <a16:colId xmlns:a16="http://schemas.microsoft.com/office/drawing/2014/main" xmlns="" val="361638033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200" b="1" dirty="0">
                          <a:effectLst/>
                        </a:rPr>
                        <a:t>cat -b</a:t>
                      </a:r>
                      <a:endParaRPr lang="en-IN" sz="22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200" b="1" dirty="0">
                          <a:effectLst/>
                        </a:rPr>
                        <a:t>Omits line numbers for blank space in the output</a:t>
                      </a:r>
                      <a:endParaRPr lang="en-IN" sz="22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543141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200" b="1" dirty="0">
                          <a:effectLst/>
                        </a:rPr>
                        <a:t>cat -E</a:t>
                      </a:r>
                      <a:endParaRPr lang="en-IN" sz="22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200" b="1" dirty="0">
                          <a:effectLst/>
                        </a:rPr>
                        <a:t>Displays a $ (dollar sign) at the end of each line</a:t>
                      </a:r>
                      <a:endParaRPr lang="en-IN" sz="22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86875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242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 dirty="0">
                <a:solidFill>
                  <a:sysClr val="windowText" lastClr="000000"/>
                </a:solidFill>
              </a:rPr>
              <a:t>cd</a:t>
            </a:r>
            <a:r>
              <a:rPr lang="en-US" sz="4000" kern="0" dirty="0">
                <a:solidFill>
                  <a:sysClr val="windowText" lastClr="000000"/>
                </a:solidFill>
              </a:rPr>
              <a:t> Command Example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6220C6D-FBAC-6444-86EB-BEDBF696F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026066787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314690039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42705210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cd</a:t>
                      </a:r>
                      <a:r>
                        <a:rPr lang="en-IN" sz="2200" baseline="0" dirty="0"/>
                        <a:t> ~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Move to users home directory from anywhere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471932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7465"/>
          <a:stretch/>
        </p:blipFill>
        <p:spPr>
          <a:xfrm>
            <a:off x="190498" y="1470500"/>
            <a:ext cx="8763001" cy="17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0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r>
              <a:rPr lang="en-IN" b="1" u="sng" dirty="0"/>
              <a:t>$cat </a:t>
            </a:r>
            <a:r>
              <a:rPr lang="en-IN" b="1" u="sng" dirty="0" err="1"/>
              <a:t>file.txt</a:t>
            </a:r>
            <a:r>
              <a:rPr lang="en-IN" b="1" u="sng" dirty="0"/>
              <a:t> &gt; </a:t>
            </a:r>
            <a:r>
              <a:rPr lang="en-IN" b="1" u="sng" dirty="0" err="1"/>
              <a:t>newfile.txt</a:t>
            </a:r>
            <a:endParaRPr lang="en-IN" b="1" u="sng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Read the contents of </a:t>
            </a:r>
            <a:r>
              <a:rPr lang="en-US" dirty="0" err="1"/>
              <a:t>file.txt</a:t>
            </a:r>
            <a:r>
              <a:rPr lang="en-US" dirty="0"/>
              <a:t> and write them to </a:t>
            </a:r>
            <a:r>
              <a:rPr lang="en-US" dirty="0" err="1"/>
              <a:t>newfile.txt</a:t>
            </a:r>
            <a:r>
              <a:rPr lang="en-US" dirty="0"/>
              <a:t>, overwriting anything </a:t>
            </a:r>
            <a:r>
              <a:rPr lang="en-US" dirty="0" err="1"/>
              <a:t>newfile.txt</a:t>
            </a:r>
            <a:r>
              <a:rPr lang="en-US" dirty="0"/>
              <a:t> previously contained.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newfile.txt</a:t>
            </a:r>
            <a:r>
              <a:rPr lang="en-US" dirty="0"/>
              <a:t> does not exist, it will be created.</a:t>
            </a:r>
            <a:endParaRPr lang="en-IN" b="1" dirty="0"/>
          </a:p>
          <a:p>
            <a:pPr marL="0" indent="0" algn="just">
              <a:buNone/>
            </a:pP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318" y="2899217"/>
            <a:ext cx="8651181" cy="24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942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r>
              <a:rPr lang="en-IN" b="1" u="sng" dirty="0"/>
              <a:t>$cat </a:t>
            </a:r>
            <a:r>
              <a:rPr lang="en-IN" b="1" u="sng" dirty="0" err="1"/>
              <a:t>file.txt</a:t>
            </a:r>
            <a:r>
              <a:rPr lang="en-IN" b="1" u="sng" dirty="0"/>
              <a:t> &gt;&gt; </a:t>
            </a:r>
            <a:r>
              <a:rPr lang="en-IN" b="1" u="sng" dirty="0" err="1"/>
              <a:t>newfile.txt</a:t>
            </a:r>
            <a:endParaRPr lang="en-IN" b="1" u="sng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Read the contents of </a:t>
            </a:r>
            <a:r>
              <a:rPr lang="en-US" b="1" dirty="0" err="1"/>
              <a:t>file.txt</a:t>
            </a:r>
            <a:r>
              <a:rPr lang="en-US" dirty="0"/>
              <a:t> and append them to the end of </a:t>
            </a:r>
            <a:r>
              <a:rPr lang="en-US" b="1" dirty="0" err="1"/>
              <a:t>newfile.txt</a:t>
            </a:r>
            <a:r>
              <a:rPr lang="en-US" dirty="0"/>
              <a:t>. If </a:t>
            </a:r>
            <a:r>
              <a:rPr lang="en-US" b="1" dirty="0" err="1"/>
              <a:t>newfile.txt</a:t>
            </a:r>
            <a:r>
              <a:rPr lang="en-US" dirty="0"/>
              <a:t> does not exist, it will be created.</a:t>
            </a: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318" y="2540403"/>
            <a:ext cx="8651181" cy="31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287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r>
              <a:rPr lang="en-US" b="1" u="sng" dirty="0"/>
              <a:t>cat file1.txt file2.txt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will read the contents of file1.txt and file2.txt and display the result in the terminal.</a:t>
            </a: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2777"/>
          <a:stretch/>
        </p:blipFill>
        <p:spPr>
          <a:xfrm>
            <a:off x="302319" y="2540402"/>
            <a:ext cx="8651180" cy="21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85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r>
              <a:rPr lang="en-IN" b="1" u="sng" dirty="0"/>
              <a:t>cat file1.txt file2.txt &gt; </a:t>
            </a:r>
            <a:r>
              <a:rPr lang="en-IN" b="1" u="sng" dirty="0" err="1"/>
              <a:t>combinedfile.txt</a:t>
            </a:r>
            <a:endParaRPr lang="en-IN" b="1" u="sng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will concatenate the contents of file1.txt and file2.txt and write them to a new file </a:t>
            </a:r>
            <a:r>
              <a:rPr lang="en-US" dirty="0" err="1"/>
              <a:t>combinedfile.txt</a:t>
            </a:r>
            <a:r>
              <a:rPr lang="en-US" dirty="0"/>
              <a:t> using the (&gt;) operator.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If the </a:t>
            </a:r>
            <a:r>
              <a:rPr lang="en-US" dirty="0" err="1"/>
              <a:t>combinedfile.txt</a:t>
            </a:r>
            <a:r>
              <a:rPr lang="en-US" dirty="0"/>
              <a:t> file doesn’t exist the command will create it otherwise it will overwrite the file.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0468"/>
          <a:stretch/>
        </p:blipFill>
        <p:spPr>
          <a:xfrm>
            <a:off x="302319" y="3327484"/>
            <a:ext cx="8651181" cy="18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867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pwd</a:t>
            </a:r>
            <a:r>
              <a:rPr lang="en-US" sz="4000" dirty="0">
                <a:latin typeface="+mj-lt"/>
              </a:rPr>
              <a:t> (Print working directory)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prints the current working directory name with the complete path starting from root (/). 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pwd</a:t>
            </a:r>
            <a:r>
              <a:rPr lang="en-US" dirty="0"/>
              <a:t> [-OPTION]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9348"/>
          <a:stretch/>
        </p:blipFill>
        <p:spPr>
          <a:xfrm>
            <a:off x="190500" y="3415373"/>
            <a:ext cx="8763000" cy="15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110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who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display the users that are currently logged into your Unix computer 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who [-options] [filename]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964199225"/>
              </p:ext>
            </p:extLst>
          </p:nvPr>
        </p:nvGraphicFramePr>
        <p:xfrm>
          <a:off x="190500" y="3362889"/>
          <a:ext cx="8711453" cy="237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836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who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/>
                        </a:rPr>
                        <a:t>Display the time of the last system boot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who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a line of column headings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who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Displays all login names, and a count of all logged-on users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who -a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all details of current logged in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2989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0" dirty="0">
                <a:solidFill>
                  <a:sysClr val="windowText" lastClr="000000"/>
                </a:solidFill>
                <a:latin typeface="Calibri"/>
              </a:rPr>
              <a:t>who</a:t>
            </a:r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 Command Example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2094"/>
          <a:stretch/>
        </p:blipFill>
        <p:spPr>
          <a:xfrm>
            <a:off x="190500" y="1036409"/>
            <a:ext cx="8763000" cy="1259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524CD5F-4950-0243-81AF-7BD178A140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2937"/>
          <a:stretch/>
        </p:blipFill>
        <p:spPr>
          <a:xfrm>
            <a:off x="190500" y="2897364"/>
            <a:ext cx="8763000" cy="1058003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42493123"/>
              </p:ext>
            </p:extLst>
          </p:nvPr>
        </p:nvGraphicFramePr>
        <p:xfrm>
          <a:off x="190500" y="2417463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8">
                  <a:extLst>
                    <a:ext uri="{9D8B030D-6E8A-4147-A177-3AD203B41FA5}">
                      <a16:colId xmlns:a16="http://schemas.microsoft.com/office/drawing/2014/main" xmlns="" val="778288445"/>
                    </a:ext>
                  </a:extLst>
                </a:gridCol>
                <a:gridCol w="7628502">
                  <a:extLst>
                    <a:ext uri="{9D8B030D-6E8A-4147-A177-3AD203B41FA5}">
                      <a16:colId xmlns:a16="http://schemas.microsoft.com/office/drawing/2014/main" xmlns="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who -b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Display the time of the last system boot</a:t>
                      </a:r>
                      <a:endParaRPr lang="en-US" sz="22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757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0" dirty="0">
                <a:solidFill>
                  <a:sysClr val="windowText" lastClr="000000"/>
                </a:solidFill>
                <a:latin typeface="Calibri"/>
              </a:rPr>
              <a:t>who</a:t>
            </a:r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 Command Example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9099"/>
          <a:stretch/>
        </p:blipFill>
        <p:spPr>
          <a:xfrm>
            <a:off x="190500" y="1509441"/>
            <a:ext cx="8763000" cy="149997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29295115"/>
              </p:ext>
            </p:extLst>
          </p:nvPr>
        </p:nvGraphicFramePr>
        <p:xfrm>
          <a:off x="190500" y="102954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8">
                  <a:extLst>
                    <a:ext uri="{9D8B030D-6E8A-4147-A177-3AD203B41FA5}">
                      <a16:colId xmlns:a16="http://schemas.microsoft.com/office/drawing/2014/main" xmlns="" val="778288445"/>
                    </a:ext>
                  </a:extLst>
                </a:gridCol>
                <a:gridCol w="7628502">
                  <a:extLst>
                    <a:ext uri="{9D8B030D-6E8A-4147-A177-3AD203B41FA5}">
                      <a16:colId xmlns:a16="http://schemas.microsoft.com/office/drawing/2014/main" xmlns="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who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a line of column headings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83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0" dirty="0">
                <a:solidFill>
                  <a:sysClr val="windowText" lastClr="000000"/>
                </a:solidFill>
                <a:latin typeface="Calibri"/>
              </a:rPr>
              <a:t>who</a:t>
            </a:r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 Command Example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1585"/>
          <a:stretch/>
        </p:blipFill>
        <p:spPr>
          <a:xfrm>
            <a:off x="190500" y="1509441"/>
            <a:ext cx="8763000" cy="1268483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11336373"/>
              </p:ext>
            </p:extLst>
          </p:nvPr>
        </p:nvGraphicFramePr>
        <p:xfrm>
          <a:off x="190500" y="102954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8">
                  <a:extLst>
                    <a:ext uri="{9D8B030D-6E8A-4147-A177-3AD203B41FA5}">
                      <a16:colId xmlns:a16="http://schemas.microsoft.com/office/drawing/2014/main" xmlns="" val="778288445"/>
                    </a:ext>
                  </a:extLst>
                </a:gridCol>
                <a:gridCol w="7628502">
                  <a:extLst>
                    <a:ext uri="{9D8B030D-6E8A-4147-A177-3AD203B41FA5}">
                      <a16:colId xmlns:a16="http://schemas.microsoft.com/office/drawing/2014/main" xmlns="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who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Displays all login names, and a count of all logged-on users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31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0" dirty="0">
                <a:solidFill>
                  <a:sysClr val="windowText" lastClr="000000"/>
                </a:solidFill>
                <a:latin typeface="Calibri"/>
              </a:rPr>
              <a:t>who</a:t>
            </a:r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 Command Example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73B6D4F-5E23-7E44-B572-8D66621EC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509441"/>
            <a:ext cx="8763000" cy="2966539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65725233"/>
              </p:ext>
            </p:extLst>
          </p:nvPr>
        </p:nvGraphicFramePr>
        <p:xfrm>
          <a:off x="190500" y="102954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8">
                  <a:extLst>
                    <a:ext uri="{9D8B030D-6E8A-4147-A177-3AD203B41FA5}">
                      <a16:colId xmlns:a16="http://schemas.microsoft.com/office/drawing/2014/main" xmlns="" val="778288445"/>
                    </a:ext>
                  </a:extLst>
                </a:gridCol>
                <a:gridCol w="7628502">
                  <a:extLst>
                    <a:ext uri="{9D8B030D-6E8A-4147-A177-3AD203B41FA5}">
                      <a16:colId xmlns:a16="http://schemas.microsoft.com/office/drawing/2014/main" xmlns="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who -a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all details of current logged in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23494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 dirty="0">
                <a:solidFill>
                  <a:sysClr val="windowText" lastClr="000000"/>
                </a:solidFill>
              </a:rPr>
              <a:t>cd</a:t>
            </a:r>
            <a:r>
              <a:rPr lang="en-US" sz="4000" kern="0" dirty="0">
                <a:solidFill>
                  <a:sysClr val="windowText" lastClr="000000"/>
                </a:solidFill>
              </a:rPr>
              <a:t> Command Example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6220C6D-FBAC-6444-86EB-BEDBF696F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37286262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314690039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42705210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cd lab_1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Change from current working directory to lab_1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471932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7486"/>
          <a:stretch/>
        </p:blipFill>
        <p:spPr>
          <a:xfrm>
            <a:off x="190500" y="1470502"/>
            <a:ext cx="8763000" cy="17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022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This command prints the username associated with the current effective user ID.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whoami</a:t>
            </a:r>
            <a:r>
              <a:rPr lang="en-US" dirty="0"/>
              <a:t> [-OPTION]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21143924"/>
              </p:ext>
            </p:extLst>
          </p:nvPr>
        </p:nvGraphicFramePr>
        <p:xfrm>
          <a:off x="190500" y="3362889"/>
          <a:ext cx="8763000" cy="141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9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060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--help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a help message,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--version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version information,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3982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858B133B-00FF-314A-A81E-24408DE3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76337313"/>
              </p:ext>
            </p:extLst>
          </p:nvPr>
        </p:nvGraphicFramePr>
        <p:xfrm>
          <a:off x="190500" y="1012823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9080">
                  <a:extLst>
                    <a:ext uri="{9D8B030D-6E8A-4147-A177-3AD203B41FA5}">
                      <a16:colId xmlns:a16="http://schemas.microsoft.com/office/drawing/2014/main" xmlns="" val="695621858"/>
                    </a:ext>
                  </a:extLst>
                </a:gridCol>
                <a:gridCol w="6383920">
                  <a:extLst>
                    <a:ext uri="{9D8B030D-6E8A-4147-A177-3AD203B41FA5}">
                      <a16:colId xmlns:a16="http://schemas.microsoft.com/office/drawing/2014/main" xmlns="" val="150414911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--help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a help message,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60275503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8CF5A2C-268F-544A-9133-89878B52E4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92724"/>
            <a:ext cx="8763000" cy="3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331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858B133B-00FF-314A-A81E-24408DE3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03707792"/>
              </p:ext>
            </p:extLst>
          </p:nvPr>
        </p:nvGraphicFramePr>
        <p:xfrm>
          <a:off x="190500" y="1012823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6482">
                  <a:extLst>
                    <a:ext uri="{9D8B030D-6E8A-4147-A177-3AD203B41FA5}">
                      <a16:colId xmlns:a16="http://schemas.microsoft.com/office/drawing/2014/main" xmlns="" val="695621858"/>
                    </a:ext>
                  </a:extLst>
                </a:gridCol>
                <a:gridCol w="6476518">
                  <a:extLst>
                    <a:ext uri="{9D8B030D-6E8A-4147-A177-3AD203B41FA5}">
                      <a16:colId xmlns:a16="http://schemas.microsoft.com/office/drawing/2014/main" xmlns="" val="150414911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--version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Display version information,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60275503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8CF5A2C-268F-544A-9133-89878B52E4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92723"/>
            <a:ext cx="8763000" cy="29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556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b="1" dirty="0">
                <a:latin typeface="+mj-lt"/>
              </a:rPr>
              <a:t> (</a:t>
            </a:r>
            <a:r>
              <a:rPr lang="en-US" sz="4000" b="1" dirty="0" err="1">
                <a:latin typeface="+mj-lt"/>
              </a:rPr>
              <a:t>unix</a:t>
            </a:r>
            <a:r>
              <a:rPr lang="en-US" sz="4000" b="1" dirty="0">
                <a:latin typeface="+mj-lt"/>
              </a:rPr>
              <a:t> name)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Print information about the current 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uname</a:t>
            </a:r>
            <a:r>
              <a:rPr lang="en-US" dirty="0"/>
              <a:t> [-OPTION]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152071868"/>
              </p:ext>
            </p:extLst>
          </p:nvPr>
        </p:nvGraphicFramePr>
        <p:xfrm>
          <a:off x="190500" y="2946032"/>
          <a:ext cx="8751794" cy="2856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890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kernel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network node hostname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kernel version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machine hardware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operating system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5417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020488"/>
              </p:ext>
            </p:extLst>
          </p:nvPr>
        </p:nvGraphicFramePr>
        <p:xfrm>
          <a:off x="190500" y="101282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xmlns="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xmlns="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uname</a:t>
                      </a:r>
                      <a:r>
                        <a:rPr lang="en-US" sz="2200" dirty="0"/>
                        <a:t> -s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Print the kernel name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8838"/>
          <a:stretch/>
        </p:blipFill>
        <p:spPr>
          <a:xfrm>
            <a:off x="190500" y="1492726"/>
            <a:ext cx="8763000" cy="153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680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7915744"/>
              </p:ext>
            </p:extLst>
          </p:nvPr>
        </p:nvGraphicFramePr>
        <p:xfrm>
          <a:off x="190500" y="101282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xmlns="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xmlns="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network node hostname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7228"/>
          <a:stretch/>
        </p:blipFill>
        <p:spPr>
          <a:xfrm>
            <a:off x="190500" y="1492725"/>
            <a:ext cx="8763000" cy="10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51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57044244"/>
              </p:ext>
            </p:extLst>
          </p:nvPr>
        </p:nvGraphicFramePr>
        <p:xfrm>
          <a:off x="190500" y="101282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xmlns="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xmlns="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kernel version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9527"/>
          <a:stretch/>
        </p:blipFill>
        <p:spPr>
          <a:xfrm>
            <a:off x="190500" y="1481151"/>
            <a:ext cx="8763000" cy="10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884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88643481"/>
              </p:ext>
            </p:extLst>
          </p:nvPr>
        </p:nvGraphicFramePr>
        <p:xfrm>
          <a:off x="190500" y="101282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xmlns="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xmlns="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machine hardware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7688"/>
          <a:stretch/>
        </p:blipFill>
        <p:spPr>
          <a:xfrm>
            <a:off x="190500" y="1492726"/>
            <a:ext cx="8763000" cy="10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426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81914086"/>
              </p:ext>
            </p:extLst>
          </p:nvPr>
        </p:nvGraphicFramePr>
        <p:xfrm>
          <a:off x="190500" y="101282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xmlns="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xmlns="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the operating system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8607"/>
          <a:stretch/>
        </p:blipFill>
        <p:spPr>
          <a:xfrm>
            <a:off x="190500" y="1492727"/>
            <a:ext cx="8763000" cy="10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613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passwd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passwd</a:t>
            </a:r>
            <a:r>
              <a:rPr lang="en-US" dirty="0"/>
              <a:t> command is used to change the password of a user account.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passwd</a:t>
            </a:r>
            <a:r>
              <a:rPr lang="en-US" dirty="0"/>
              <a:t> [-options] [username]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9433"/>
          <a:stretch/>
        </p:blipFill>
        <p:spPr>
          <a:xfrm>
            <a:off x="302319" y="3454051"/>
            <a:ext cx="8651181" cy="12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830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 dirty="0">
                <a:solidFill>
                  <a:sysClr val="windowText" lastClr="000000"/>
                </a:solidFill>
              </a:rPr>
              <a:t>cd</a:t>
            </a:r>
            <a:r>
              <a:rPr lang="en-US" sz="4000" kern="0" dirty="0">
                <a:solidFill>
                  <a:sysClr val="windowText" lastClr="000000"/>
                </a:solidFill>
              </a:rPr>
              <a:t> Command Example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6220C6D-FBAC-6444-86EB-BEDBF696F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647003721"/>
              </p:ext>
            </p:extLst>
          </p:nvPr>
        </p:nvGraphicFramePr>
        <p:xfrm>
          <a:off x="190500" y="990600"/>
          <a:ext cx="8763000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314690039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42705210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cd ../downloads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If we are currently in  /home/student/documents then we would be placed in /home/student/downloads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471932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9859"/>
          <a:stretch/>
        </p:blipFill>
        <p:spPr>
          <a:xfrm>
            <a:off x="190500" y="1752600"/>
            <a:ext cx="8763000" cy="171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05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This command is used to make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mkdir</a:t>
            </a:r>
            <a:r>
              <a:rPr lang="en-US" dirty="0"/>
              <a:t> [-OPTION] DIRECTORY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625488093"/>
              </p:ext>
            </p:extLst>
          </p:nvPr>
        </p:nvGraphicFramePr>
        <p:xfrm>
          <a:off x="216273" y="2932583"/>
          <a:ext cx="8737227" cy="1896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a message for each created directory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No error if existing, make parent directories as needed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To control the permissions of new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7221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91222087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7222">
                  <a:extLst>
                    <a:ext uri="{9D8B030D-6E8A-4147-A177-3AD203B41FA5}">
                      <a16:colId xmlns:a16="http://schemas.microsoft.com/office/drawing/2014/main" xmlns="" val="1176067102"/>
                    </a:ext>
                  </a:extLst>
                </a:gridCol>
                <a:gridCol w="7545778">
                  <a:extLst>
                    <a:ext uri="{9D8B030D-6E8A-4147-A177-3AD203B41FA5}">
                      <a16:colId xmlns:a16="http://schemas.microsoft.com/office/drawing/2014/main" xmlns="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mkdir</a:t>
                      </a:r>
                      <a:r>
                        <a:rPr lang="en-US" sz="2200" dirty="0"/>
                        <a:t> -v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Print a message for each created directory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4386328-4C8C-424D-B0A3-93FCC1E3F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70500"/>
            <a:ext cx="8763000" cy="25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036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27240752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7222">
                  <a:extLst>
                    <a:ext uri="{9D8B030D-6E8A-4147-A177-3AD203B41FA5}">
                      <a16:colId xmlns:a16="http://schemas.microsoft.com/office/drawing/2014/main" xmlns="" val="1176067102"/>
                    </a:ext>
                  </a:extLst>
                </a:gridCol>
                <a:gridCol w="7545778">
                  <a:extLst>
                    <a:ext uri="{9D8B030D-6E8A-4147-A177-3AD203B41FA5}">
                      <a16:colId xmlns:a16="http://schemas.microsoft.com/office/drawing/2014/main" xmlns="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No error if existing, make parent directories as needed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4386328-4C8C-424D-B0A3-93FCC1E3F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1519"/>
          <a:stretch/>
        </p:blipFill>
        <p:spPr>
          <a:xfrm>
            <a:off x="190500" y="1470500"/>
            <a:ext cx="8763000" cy="17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609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029343355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7222">
                  <a:extLst>
                    <a:ext uri="{9D8B030D-6E8A-4147-A177-3AD203B41FA5}">
                      <a16:colId xmlns:a16="http://schemas.microsoft.com/office/drawing/2014/main" xmlns="" val="1176067102"/>
                    </a:ext>
                  </a:extLst>
                </a:gridCol>
                <a:gridCol w="7545778">
                  <a:extLst>
                    <a:ext uri="{9D8B030D-6E8A-4147-A177-3AD203B41FA5}">
                      <a16:colId xmlns:a16="http://schemas.microsoft.com/office/drawing/2014/main" xmlns="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To control the permissions of new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4386328-4C8C-424D-B0A3-93FCC1E3F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70500"/>
            <a:ext cx="8763000" cy="27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20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rmdir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This command removes empty directories from your filesystem.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rmdir</a:t>
            </a:r>
            <a:r>
              <a:rPr lang="en-US" dirty="0"/>
              <a:t> [-OPTION] DIRECTORY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975755400"/>
              </p:ext>
            </p:extLst>
          </p:nvPr>
        </p:nvGraphicFramePr>
        <p:xfrm>
          <a:off x="216273" y="2932583"/>
          <a:ext cx="873722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235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Remove directory and its ancestors… e.g., ‘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-p a/b/c’ is similar to ‘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a/b/c a/b a’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1765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rmdir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 algn="just">
              <a:buNone/>
            </a:pPr>
            <a:endParaRPr lang="en-IN" b="1" dirty="0"/>
          </a:p>
          <a:p>
            <a:pPr marL="0" indent="0" algn="just">
              <a:buNone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57B7B6-5058-7B46-B832-ADB16AC2DE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7" y="1675893"/>
            <a:ext cx="8763002" cy="23029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AC032D1-A559-7349-83EA-A934B8B6C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7" y="4035905"/>
            <a:ext cx="8763002" cy="230297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049E53B0-1619-EA4D-8E5D-EC1BBBE64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6130617"/>
              </p:ext>
            </p:extLst>
          </p:nvPr>
        </p:nvGraphicFramePr>
        <p:xfrm>
          <a:off x="190498" y="1011991"/>
          <a:ext cx="8763001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7222">
                  <a:extLst>
                    <a:ext uri="{9D8B030D-6E8A-4147-A177-3AD203B41FA5}">
                      <a16:colId xmlns:a16="http://schemas.microsoft.com/office/drawing/2014/main" xmlns="" val="3235553237"/>
                    </a:ext>
                  </a:extLst>
                </a:gridCol>
                <a:gridCol w="7545779">
                  <a:extLst>
                    <a:ext uri="{9D8B030D-6E8A-4147-A177-3AD203B41FA5}">
                      <a16:colId xmlns:a16="http://schemas.microsoft.com/office/drawing/2014/main" xmlns="" val="120351672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 err="1"/>
                        <a:t>rmdir</a:t>
                      </a:r>
                      <a:r>
                        <a:rPr lang="en-US" sz="2200" dirty="0"/>
                        <a:t> -p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Remove directory and its ancestors…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e.g., ‘</a:t>
                      </a:r>
                      <a:r>
                        <a:rPr lang="en-US" sz="2200" dirty="0" err="1"/>
                        <a:t>rmdir</a:t>
                      </a:r>
                      <a:r>
                        <a:rPr lang="en-US" sz="2200" dirty="0"/>
                        <a:t> -p a/b/c’ is similar to ‘</a:t>
                      </a:r>
                      <a:r>
                        <a:rPr lang="en-US" sz="2200" dirty="0" err="1"/>
                        <a:t>rmdir</a:t>
                      </a:r>
                      <a:r>
                        <a:rPr lang="en-US" sz="2200" dirty="0"/>
                        <a:t> a/b/c a/b a’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3182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0654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cp</a:t>
            </a:r>
            <a:r>
              <a:rPr lang="en-US" sz="4000" dirty="0">
                <a:latin typeface="+mj-lt"/>
              </a:rPr>
              <a:t>(copy)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This command is used to copy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fr-FR" dirty="0"/>
              <a:t>     </a:t>
            </a:r>
            <a:r>
              <a:rPr lang="fr-FR" dirty="0" err="1"/>
              <a:t>cp</a:t>
            </a:r>
            <a:r>
              <a:rPr lang="fr-FR" dirty="0"/>
              <a:t> [option] source destination/directory</a:t>
            </a:r>
            <a:endParaRPr lang="en-US" dirty="0"/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03104007"/>
              </p:ext>
            </p:extLst>
          </p:nvPr>
        </p:nvGraphicFramePr>
        <p:xfrm>
          <a:off x="216273" y="2919136"/>
          <a:ext cx="8737227" cy="345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0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38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</a:t>
                      </a:r>
                      <a:r>
                        <a:rPr lang="en-US" sz="2000" dirty="0" err="1"/>
                        <a:t>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Interactive - ask before overwrite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-f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Force copy by removing the destination file if needed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Do not overwrite an existing file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-u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Update - copy when source is newer than destination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Make symbolic links instead of copying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Copy directories recursively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/>
                        <a:t>cp</a:t>
                      </a:r>
                      <a:r>
                        <a:rPr lang="en-US" sz="2000" baseline="0" dirty="0"/>
                        <a:t> -v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Print informative messages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02146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1669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586ABF-A3AD-6644-84E4-9F64D2A251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01249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259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7456B25D-FFDD-4A4C-AC74-A2EA9DE9D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07636215"/>
              </p:ext>
            </p:extLst>
          </p:nvPr>
        </p:nvGraphicFramePr>
        <p:xfrm>
          <a:off x="190501" y="1006683"/>
          <a:ext cx="87552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1354">
                  <a:extLst>
                    <a:ext uri="{9D8B030D-6E8A-4147-A177-3AD203B41FA5}">
                      <a16:colId xmlns:a16="http://schemas.microsoft.com/office/drawing/2014/main" xmlns="" val="1842310436"/>
                    </a:ext>
                  </a:extLst>
                </a:gridCol>
                <a:gridCol w="7613846">
                  <a:extLst>
                    <a:ext uri="{9D8B030D-6E8A-4147-A177-3AD203B41FA5}">
                      <a16:colId xmlns:a16="http://schemas.microsoft.com/office/drawing/2014/main" xmlns="" val="1425463216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cp</a:t>
                      </a:r>
                      <a:r>
                        <a:rPr lang="en-US" sz="2200" dirty="0"/>
                        <a:t> -</a:t>
                      </a:r>
                      <a:r>
                        <a:rPr lang="en-US" sz="2200" dirty="0" err="1"/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Interactive - ask before overwrite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837889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A7AFBB-C463-6C46-AB90-4090D8132F2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499" y="1486583"/>
            <a:ext cx="8762400" cy="23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515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3A590EF-36F8-D143-8836-4C3B608A6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64968782"/>
              </p:ext>
            </p:extLst>
          </p:nvPr>
        </p:nvGraphicFramePr>
        <p:xfrm>
          <a:off x="190500" y="101282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1896082929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120043171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aseline="0" dirty="0" err="1"/>
                        <a:t>cp</a:t>
                      </a:r>
                      <a:r>
                        <a:rPr lang="en-US" sz="2200" baseline="0" dirty="0"/>
                        <a:t> -v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Print informative messages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439088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B26170-056C-744C-AFCD-D69E9E4DB3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587"/>
          <a:stretch/>
        </p:blipFill>
        <p:spPr>
          <a:xfrm>
            <a:off x="190500" y="1492725"/>
            <a:ext cx="8763000" cy="17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917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ls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List directory contents.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ls [Options] [</a:t>
            </a:r>
            <a:r>
              <a:rPr lang="en-US" dirty="0" err="1"/>
              <a:t>file|dir</a:t>
            </a:r>
            <a:r>
              <a:rPr lang="en-US" dirty="0"/>
              <a:t>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711136541"/>
              </p:ext>
            </p:extLst>
          </p:nvPr>
        </p:nvGraphicFramePr>
        <p:xfrm>
          <a:off x="190500" y="2953283"/>
          <a:ext cx="8763000" cy="2856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ls -l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To show long listing information about the file/directory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ls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List all files including hidden file starting with '.'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ls 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List in reverse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ls -t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Sort by time &amp;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ls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Sort by file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8671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3A590EF-36F8-D143-8836-4C3B608A6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48853555"/>
              </p:ext>
            </p:extLst>
          </p:nvPr>
        </p:nvGraphicFramePr>
        <p:xfrm>
          <a:off x="190500" y="101282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1896082929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120043171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Make symbolic links instead of copying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439088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B26170-056C-744C-AFCD-D69E9E4DB3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92726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09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mv</a:t>
            </a:r>
            <a:r>
              <a:rPr lang="en-US" sz="4000" dirty="0">
                <a:latin typeface="+mj-lt"/>
              </a:rPr>
              <a:t>(move)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mv command is used to move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fr-FR" dirty="0"/>
              <a:t>     </a:t>
            </a:r>
            <a:r>
              <a:rPr lang="en-IN" dirty="0"/>
              <a:t>mv [-</a:t>
            </a:r>
            <a:r>
              <a:rPr lang="en-IN" i="1" dirty="0"/>
              <a:t>options</a:t>
            </a:r>
            <a:r>
              <a:rPr lang="en-IN" dirty="0"/>
              <a:t>] </a:t>
            </a:r>
            <a:r>
              <a:rPr lang="en-IN" i="1" dirty="0"/>
              <a:t>source</a:t>
            </a:r>
            <a:r>
              <a:rPr lang="en-IN" dirty="0"/>
              <a:t> </a:t>
            </a:r>
            <a:r>
              <a:rPr lang="en-IN" i="1" dirty="0" err="1"/>
              <a:t>dest</a:t>
            </a:r>
            <a:endParaRPr lang="en-US" dirty="0"/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514142685"/>
              </p:ext>
            </p:extLst>
          </p:nvPr>
        </p:nvGraphicFramePr>
        <p:xfrm>
          <a:off x="216273" y="2919136"/>
          <a:ext cx="8726040" cy="2856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200" baseline="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2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Interactive prompt before overwrite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200" baseline="0" dirty="0">
                          <a:solidFill>
                            <a:schemeClr val="tx1"/>
                          </a:solidFill>
                        </a:rPr>
                        <a:t> -f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Force move by overwriting destination file without prompt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200" baseline="0" dirty="0">
                          <a:solidFill>
                            <a:schemeClr val="tx1"/>
                          </a:solidFill>
                        </a:rPr>
                        <a:t> -n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Never overwrite any existing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200" baseline="0" dirty="0">
                          <a:solidFill>
                            <a:schemeClr val="tx1"/>
                          </a:solidFill>
                        </a:rPr>
                        <a:t> -u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Update - move when source is newer than destination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200" baseline="0" dirty="0">
                          <a:solidFill>
                            <a:schemeClr val="tx1"/>
                          </a:solidFill>
                        </a:rPr>
                        <a:t> -v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informative messages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587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mv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xmlns="" id="{0677407D-916B-B147-A406-3ADFB626A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06999"/>
            <a:ext cx="8763000" cy="2517655"/>
          </a:xfrm>
        </p:spPr>
      </p:pic>
    </p:spTree>
    <p:extLst>
      <p:ext uri="{BB962C8B-B14F-4D97-AF65-F5344CB8AC3E}">
        <p14:creationId xmlns:p14="http://schemas.microsoft.com/office/powerpoint/2010/main" xmlns="" val="17414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rm</a:t>
            </a:r>
            <a:r>
              <a:rPr lang="en-US" sz="4000" dirty="0">
                <a:latin typeface="+mj-lt"/>
              </a:rPr>
              <a:t>(remove)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‘</a:t>
            </a:r>
            <a:r>
              <a:rPr lang="en-US" b="1" dirty="0" err="1"/>
              <a:t>rm</a:t>
            </a:r>
            <a:r>
              <a:rPr lang="en-US" dirty="0"/>
              <a:t>’ command is used to delete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rm</a:t>
            </a:r>
            <a:r>
              <a:rPr lang="en-US" dirty="0"/>
              <a:t> [-OPTION] Filename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13295519"/>
              </p:ext>
            </p:extLst>
          </p:nvPr>
        </p:nvGraphicFramePr>
        <p:xfrm>
          <a:off x="216273" y="2919136"/>
          <a:ext cx="8726040" cy="237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Prompt before every removal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Delete a empty directory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Remove directories and their contents recursively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To remove the file forcefully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2945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rm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F1C5B46-872D-E141-B1B4-4001C218D1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2889780"/>
            <a:ext cx="8763000" cy="2517655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71D0EE83-BEB3-9F41-9093-C0CDA7D2F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47054019"/>
              </p:ext>
            </p:extLst>
          </p:nvPr>
        </p:nvGraphicFramePr>
        <p:xfrm>
          <a:off x="190500" y="1016252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133880912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212964272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rm</a:t>
                      </a:r>
                      <a:r>
                        <a:rPr lang="en-US" sz="2200" dirty="0"/>
                        <a:t> -</a:t>
                      </a:r>
                      <a:r>
                        <a:rPr lang="en-US" sz="2200" dirty="0" err="1"/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Prompt before every removal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9988617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B530BC7-8FA2-3B4F-8598-93A5CBD59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496152"/>
            <a:ext cx="8763000" cy="14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901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cut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cut command extracts a given number of characters or columns from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cut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471447087"/>
              </p:ext>
            </p:extLst>
          </p:nvPr>
        </p:nvGraphicFramePr>
        <p:xfrm>
          <a:off x="229720" y="3309099"/>
          <a:ext cx="8726040" cy="2758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cut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Select only the characters from each line as specified in LIST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cut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Select only the bytes from each line as specified in LIST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cut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Cuts the input file using list of field. The default field to be used TAB. The default behavior can be overwritten by use of -d option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cut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Specifies a delimiter to by used as a field. Default field is TAB and this option overwrites this default behavior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5512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cut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/>
          <a:srcRect b="60293"/>
          <a:stretch/>
        </p:blipFill>
        <p:spPr>
          <a:xfrm>
            <a:off x="190500" y="1478219"/>
            <a:ext cx="8763000" cy="228621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A36D2D59-3259-2F42-A880-1DA423908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03434437"/>
              </p:ext>
            </p:extLst>
          </p:nvPr>
        </p:nvGraphicFramePr>
        <p:xfrm>
          <a:off x="190500" y="998317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4156483970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157414806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cut -c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Select only the characters from each line as specified in LIST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8168561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E14BE6E-21EF-AF41-8E7F-B582FF7351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79188"/>
          <a:stretch/>
        </p:blipFill>
        <p:spPr>
          <a:xfrm>
            <a:off x="190500" y="3764437"/>
            <a:ext cx="8763000" cy="11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038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7D99C-7595-1040-8178-1525FC16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solidFill>
                  <a:sysClr val="windowText" lastClr="000000"/>
                </a:solidFill>
              </a:rPr>
              <a:t>cut </a:t>
            </a:r>
            <a:r>
              <a:rPr lang="en-US" sz="4000" kern="0" dirty="0">
                <a:solidFill>
                  <a:sysClr val="windowText" lastClr="000000"/>
                </a:solidFill>
              </a:rPr>
              <a:t>Command Example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EDFDEE1A-F4D0-3447-87F2-4938C6170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796306682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1470395858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3377365426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cut -b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Select only the bytes from each line as specified in LIST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058338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28A33F7-347A-A749-9FA6-752B4EE5D7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39192" b="20812"/>
          <a:stretch/>
        </p:blipFill>
        <p:spPr>
          <a:xfrm>
            <a:off x="190500" y="1470502"/>
            <a:ext cx="8763000" cy="23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082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7D99C-7595-1040-8178-1525FC16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solidFill>
                  <a:sysClr val="windowText" lastClr="000000"/>
                </a:solidFill>
              </a:rPr>
              <a:t>cut </a:t>
            </a:r>
            <a:r>
              <a:rPr lang="en-US" sz="4000" kern="0" dirty="0">
                <a:solidFill>
                  <a:sysClr val="windowText" lastClr="000000"/>
                </a:solidFill>
              </a:rPr>
              <a:t>Command Example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EDFDEE1A-F4D0-3447-87F2-4938C6170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47998698"/>
              </p:ext>
            </p:extLst>
          </p:nvPr>
        </p:nvGraphicFramePr>
        <p:xfrm>
          <a:off x="190500" y="990600"/>
          <a:ext cx="8763000" cy="1341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1470395858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3377365426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cut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Cuts the input file using list of field. The default field to be used TAB. The default behavior can be overwritten by use of -d option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058338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cut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Specifies a delimiter to by used as a field. Default field is TAB and this option overwrites this default behavior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581517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7B3B9C-0A45-054C-9ACB-FFCDD7E394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" y="2331720"/>
            <a:ext cx="8763000" cy="30183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16027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paste command displays the corresponding lines of multiple files side-by-side.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paste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93773971"/>
              </p:ext>
            </p:extLst>
          </p:nvPr>
        </p:nvGraphicFramePr>
        <p:xfrm>
          <a:off x="229720" y="3309099"/>
          <a:ext cx="8726040" cy="141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paste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Reuse characters from LIST instead of tabs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paste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Paste one file at a time instead of in parallel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7813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ls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" y="1052948"/>
            <a:ext cx="8763000" cy="2074574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7006332" y="1052948"/>
            <a:ext cx="833303" cy="363071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8100" y="1920521"/>
            <a:ext cx="304800" cy="363071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3704434" y="3898207"/>
            <a:ext cx="4461804" cy="1408378"/>
          </a:xfrm>
          <a:prstGeom prst="wedgeRectCallout">
            <a:avLst>
              <a:gd name="adj1" fmla="val -107641"/>
              <a:gd name="adj2" fmla="val -192708"/>
            </a:avLst>
          </a:prstGeom>
          <a:noFill/>
          <a:ln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read, write, execute permissions for user(root), group and others respectively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8100" y="2464345"/>
            <a:ext cx="304800" cy="363071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342900" y="4189829"/>
            <a:ext cx="1033389" cy="534572"/>
          </a:xfrm>
          <a:prstGeom prst="wedgeRectCallout">
            <a:avLst>
              <a:gd name="adj1" fmla="val -55721"/>
              <a:gd name="adj2" fmla="val -305592"/>
            </a:avLst>
          </a:prstGeom>
          <a:noFill/>
          <a:ln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04801" y="1659988"/>
            <a:ext cx="1312984" cy="316722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1932548" y="4342229"/>
            <a:ext cx="1483556" cy="534572"/>
          </a:xfrm>
          <a:prstGeom prst="wedgeRectCallout">
            <a:avLst>
              <a:gd name="adj1" fmla="val -158788"/>
              <a:gd name="adj2" fmla="val -455593"/>
            </a:avLst>
          </a:prstGeom>
          <a:noFill/>
          <a:ln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directory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655885" y="1636813"/>
            <a:ext cx="304800" cy="363071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1799491" y="3769056"/>
            <a:ext cx="3502857" cy="496973"/>
          </a:xfrm>
          <a:prstGeom prst="wedgeRectCallout">
            <a:avLst>
              <a:gd name="adj1" fmla="val -47129"/>
              <a:gd name="adj2" fmla="val -409411"/>
            </a:avLst>
          </a:prstGeom>
          <a:noFill/>
          <a:ln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number of links for </a:t>
            </a:r>
            <a:r>
              <a:rPr lang="en-US" sz="2400" dirty="0" err="1">
                <a:solidFill>
                  <a:schemeClr val="tx1"/>
                </a:solidFill>
              </a:rPr>
              <a:t>dir</a:t>
            </a:r>
            <a:r>
              <a:rPr lang="en-US" sz="2400" dirty="0">
                <a:solidFill>
                  <a:schemeClr val="tx1"/>
                </a:solidFill>
              </a:rPr>
              <a:t>/file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960685" y="1636813"/>
            <a:ext cx="1312984" cy="316722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634511" y="5061050"/>
            <a:ext cx="3543594" cy="725658"/>
          </a:xfrm>
          <a:prstGeom prst="wedgeRectCallout">
            <a:avLst>
              <a:gd name="adj1" fmla="val 11092"/>
              <a:gd name="adj2" fmla="val -479592"/>
            </a:avLst>
          </a:prstGeom>
          <a:noFill/>
          <a:ln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specifies owner of the file/</a:t>
            </a:r>
            <a:r>
              <a:rPr lang="en-US" sz="2400" dirty="0" err="1">
                <a:solidFill>
                  <a:schemeClr val="tx1"/>
                </a:solidFill>
              </a:rPr>
              <a:t>dir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349764" y="1636813"/>
            <a:ext cx="1312984" cy="316722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2489542" y="5137250"/>
            <a:ext cx="3543594" cy="649458"/>
          </a:xfrm>
          <a:prstGeom prst="wedgeRectCallout">
            <a:avLst>
              <a:gd name="adj1" fmla="val -1215"/>
              <a:gd name="adj2" fmla="val -553627"/>
            </a:avLst>
          </a:prstGeom>
          <a:noFill/>
          <a:ln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specifies group of the file/</a:t>
            </a:r>
            <a:r>
              <a:rPr lang="en-US" sz="2400" dirty="0" err="1">
                <a:solidFill>
                  <a:schemeClr val="tx1"/>
                </a:solidFill>
              </a:rPr>
              <a:t>dir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234534" y="2764258"/>
            <a:ext cx="617625" cy="338928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5234535" y="5722428"/>
            <a:ext cx="3543594" cy="649458"/>
          </a:xfrm>
          <a:prstGeom prst="wedgeRectCallout">
            <a:avLst>
              <a:gd name="adj1" fmla="val -40120"/>
              <a:gd name="adj2" fmla="val -464818"/>
            </a:avLst>
          </a:prstGeom>
          <a:noFill/>
          <a:ln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indicates the file/</a:t>
            </a:r>
            <a:r>
              <a:rPr lang="en-US" sz="2400" dirty="0" err="1">
                <a:solidFill>
                  <a:schemeClr val="tx1"/>
                </a:solidFill>
              </a:rPr>
              <a:t>dir</a:t>
            </a:r>
            <a:r>
              <a:rPr lang="en-US" sz="2400" dirty="0">
                <a:solidFill>
                  <a:schemeClr val="tx1"/>
                </a:solidFill>
              </a:rPr>
              <a:t> size in bytes.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852159" y="2471176"/>
            <a:ext cx="1702191" cy="338928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4740532" y="4812521"/>
            <a:ext cx="4141508" cy="649458"/>
          </a:xfrm>
          <a:prstGeom prst="wedgeRectCallout">
            <a:avLst>
              <a:gd name="adj1" fmla="val 981"/>
              <a:gd name="adj2" fmla="val -363013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specifies the date and time of the last modification of the file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554349" y="2772247"/>
            <a:ext cx="1223779" cy="328772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1376290" y="5814178"/>
            <a:ext cx="2614502" cy="534572"/>
          </a:xfrm>
          <a:prstGeom prst="wedgeRectCallout">
            <a:avLst>
              <a:gd name="adj1" fmla="val 192455"/>
              <a:gd name="adj2" fmla="val -571382"/>
            </a:avLst>
          </a:prstGeom>
          <a:noFill/>
          <a:ln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name of the file/</a:t>
            </a:r>
            <a:r>
              <a:rPr lang="en-US" sz="2400" dirty="0" err="1">
                <a:solidFill>
                  <a:schemeClr val="tx1"/>
                </a:solidFill>
              </a:rPr>
              <a:t>dir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807808" y="3744916"/>
            <a:ext cx="2376512" cy="2021301"/>
            <a:chOff x="480" y="288"/>
            <a:chExt cx="1381" cy="752"/>
          </a:xfrm>
        </p:grpSpPr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480" y="288"/>
              <a:ext cx="1381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600" dirty="0" err="1"/>
                <a:t>drwxr</a:t>
              </a:r>
              <a:r>
                <a:rPr lang="en-US" altLang="en-US" sz="3600" dirty="0"/>
                <a:t>-</a:t>
              </a:r>
              <a:r>
                <a:rPr lang="en-US" altLang="en-US" sz="3600" dirty="0" err="1"/>
                <a:t>xr</a:t>
              </a:r>
              <a:r>
                <a:rPr lang="en-US" altLang="en-US" sz="3600" dirty="0"/>
                <a:t>-x</a:t>
              </a:r>
              <a:endParaRPr lang="en-US" altLang="en-US" dirty="0"/>
            </a:p>
          </p:txBody>
        </p:sp>
        <p:sp>
          <p:nvSpPr>
            <p:cNvPr id="51" name="AutoShape 14"/>
            <p:cNvSpPr>
              <a:spLocks/>
            </p:cNvSpPr>
            <p:nvPr/>
          </p:nvSpPr>
          <p:spPr bwMode="auto">
            <a:xfrm rot="16200000">
              <a:off x="796" y="418"/>
              <a:ext cx="102" cy="298"/>
            </a:xfrm>
            <a:prstGeom prst="leftBrace">
              <a:avLst>
                <a:gd name="adj1" fmla="val 20833"/>
                <a:gd name="adj2" fmla="val 55000"/>
              </a:avLst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" name="AutoShape 15"/>
            <p:cNvSpPr>
              <a:spLocks/>
            </p:cNvSpPr>
            <p:nvPr/>
          </p:nvSpPr>
          <p:spPr bwMode="auto">
            <a:xfrm rot="16200000">
              <a:off x="1156" y="462"/>
              <a:ext cx="96" cy="216"/>
            </a:xfrm>
            <a:prstGeom prst="leftBrace">
              <a:avLst>
                <a:gd name="adj1" fmla="val 18750"/>
                <a:gd name="adj2" fmla="val 55000"/>
              </a:avLst>
            </a:prstGeom>
            <a:noFill/>
            <a:ln w="38100">
              <a:solidFill>
                <a:srgbClr val="008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" name="AutoShape 16"/>
            <p:cNvSpPr>
              <a:spLocks/>
            </p:cNvSpPr>
            <p:nvPr/>
          </p:nvSpPr>
          <p:spPr bwMode="auto">
            <a:xfrm rot="16200000">
              <a:off x="1492" y="444"/>
              <a:ext cx="96" cy="240"/>
            </a:xfrm>
            <a:prstGeom prst="leftBrace">
              <a:avLst>
                <a:gd name="adj1" fmla="val 20833"/>
                <a:gd name="adj2" fmla="val 55000"/>
              </a:avLst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" name="Text Box 17"/>
            <p:cNvSpPr txBox="1">
              <a:spLocks noChangeArrowheads="1"/>
            </p:cNvSpPr>
            <p:nvPr/>
          </p:nvSpPr>
          <p:spPr bwMode="auto">
            <a:xfrm rot="16200000">
              <a:off x="641" y="764"/>
              <a:ext cx="368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rgbClr val="FF0000"/>
                  </a:solidFill>
                </a:rPr>
                <a:t>owner</a:t>
              </a:r>
              <a:endParaRPr lang="en-US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18"/>
            <p:cNvSpPr txBox="1">
              <a:spLocks noChangeArrowheads="1"/>
            </p:cNvSpPr>
            <p:nvPr/>
          </p:nvSpPr>
          <p:spPr bwMode="auto">
            <a:xfrm rot="16200000">
              <a:off x="991" y="766"/>
              <a:ext cx="368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rgbClr val="008000"/>
                  </a:solidFill>
                </a:rPr>
                <a:t>group</a:t>
              </a:r>
              <a:endParaRPr lang="en-US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 rot="16200000">
              <a:off x="1348" y="764"/>
              <a:ext cx="368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accent2"/>
                  </a:solidFill>
                </a:rPr>
                <a:t>others</a:t>
              </a:r>
              <a:endParaRPr lang="en-US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7" name="Rectangular Callout 56"/>
          <p:cNvSpPr/>
          <p:nvPr/>
        </p:nvSpPr>
        <p:spPr>
          <a:xfrm>
            <a:off x="397904" y="3823426"/>
            <a:ext cx="3404543" cy="1765099"/>
          </a:xfrm>
          <a:prstGeom prst="wedgeRectCallout">
            <a:avLst>
              <a:gd name="adj1" fmla="val -37303"/>
              <a:gd name="adj2" fmla="val -160686"/>
            </a:avLst>
          </a:prstGeom>
          <a:noFill/>
          <a:ln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196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9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9BD5FD8-5FBF-1347-88C3-012B388D2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85395287"/>
              </p:ext>
            </p:extLst>
          </p:nvPr>
        </p:nvGraphicFramePr>
        <p:xfrm>
          <a:off x="190500" y="989675"/>
          <a:ext cx="640707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3991">
                  <a:extLst>
                    <a:ext uri="{9D8B030D-6E8A-4147-A177-3AD203B41FA5}">
                      <a16:colId xmlns:a16="http://schemas.microsoft.com/office/drawing/2014/main" xmlns="" val="2959009395"/>
                    </a:ext>
                  </a:extLst>
                </a:gridCol>
                <a:gridCol w="5223079">
                  <a:extLst>
                    <a:ext uri="{9D8B030D-6E8A-4147-A177-3AD203B41FA5}">
                      <a16:colId xmlns:a16="http://schemas.microsoft.com/office/drawing/2014/main" xmlns="" val="62595940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paste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Reuse characters from LIST instead of tabs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9109661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8CE0752-E562-B34B-8E53-641722C194C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" y="1469576"/>
            <a:ext cx="6407070" cy="49483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8375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499" y="1469576"/>
            <a:ext cx="6673287" cy="47105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9BD5FD8-5FBF-1347-88C3-012B388D2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441356"/>
              </p:ext>
            </p:extLst>
          </p:nvPr>
        </p:nvGraphicFramePr>
        <p:xfrm>
          <a:off x="190500" y="989675"/>
          <a:ext cx="6673286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36416">
                  <a:extLst>
                    <a:ext uri="{9D8B030D-6E8A-4147-A177-3AD203B41FA5}">
                      <a16:colId xmlns:a16="http://schemas.microsoft.com/office/drawing/2014/main" xmlns="" val="2959009395"/>
                    </a:ext>
                  </a:extLst>
                </a:gridCol>
                <a:gridCol w="5636870">
                  <a:extLst>
                    <a:ext uri="{9D8B030D-6E8A-4147-A177-3AD203B41FA5}">
                      <a16:colId xmlns:a16="http://schemas.microsoft.com/office/drawing/2014/main" xmlns="" val="62595940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paste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Paste one file at a time instead of in parallel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91096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3722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more C</a:t>
            </a:r>
            <a:r>
              <a:rPr lang="en-US" sz="4000" dirty="0">
                <a:latin typeface="+mj-lt"/>
              </a:rPr>
              <a:t>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more command is a command line utility for viewing the contents of a file or files once screen at a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/>
              <a:t>more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064077964"/>
              </p:ext>
            </p:extLst>
          </p:nvPr>
        </p:nvGraphicFramePr>
        <p:xfrm>
          <a:off x="229720" y="3309099"/>
          <a:ext cx="8723780" cy="2087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9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008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more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Clear screen before displaying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more -number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To Specify how many lines are printed in the screen for a given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more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Doesn’t display extra blank lines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545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0325"/>
          <a:stretch/>
        </p:blipFill>
        <p:spPr>
          <a:xfrm>
            <a:off x="190500" y="914399"/>
            <a:ext cx="8763000" cy="3078867"/>
          </a:xfrm>
        </p:spPr>
      </p:pic>
    </p:spTree>
    <p:extLst>
      <p:ext uri="{BB962C8B-B14F-4D97-AF65-F5344CB8AC3E}">
        <p14:creationId xmlns:p14="http://schemas.microsoft.com/office/powerpoint/2010/main" xmlns="" val="22244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692027"/>
            <a:ext cx="8763000" cy="2068770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12EB6C03-C78E-8748-8883-97886412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15279915"/>
              </p:ext>
            </p:extLst>
          </p:nvPr>
        </p:nvGraphicFramePr>
        <p:xfrm>
          <a:off x="190500" y="1021467"/>
          <a:ext cx="8763000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31147">
                  <a:extLst>
                    <a:ext uri="{9D8B030D-6E8A-4147-A177-3AD203B41FA5}">
                      <a16:colId xmlns:a16="http://schemas.microsoft.com/office/drawing/2014/main" xmlns="" val="2802302938"/>
                    </a:ext>
                  </a:extLst>
                </a:gridCol>
                <a:gridCol w="6931853">
                  <a:extLst>
                    <a:ext uri="{9D8B030D-6E8A-4147-A177-3AD203B41FA5}">
                      <a16:colId xmlns:a16="http://schemas.microsoft.com/office/drawing/2014/main" xmlns="" val="186918968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more -number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To Specify how many lines are printed in the screen for a given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2317662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38177FC-622F-3643-956D-AB860B8F73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3760796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53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335"/>
          <a:stretch/>
        </p:blipFill>
        <p:spPr>
          <a:xfrm>
            <a:off x="190500" y="1489793"/>
            <a:ext cx="8763000" cy="2329853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12EB6C03-C78E-8748-8883-978864127838}"/>
              </a:ext>
            </a:extLst>
          </p:cNvPr>
          <p:cNvGraphicFramePr>
            <a:graphicFrameLocks noGrp="1"/>
          </p:cNvGraphicFramePr>
          <p:nvPr/>
        </p:nvGraphicFramePr>
        <p:xfrm>
          <a:off x="190500" y="1021467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31147">
                  <a:extLst>
                    <a:ext uri="{9D8B030D-6E8A-4147-A177-3AD203B41FA5}">
                      <a16:colId xmlns:a16="http://schemas.microsoft.com/office/drawing/2014/main" xmlns="" val="2802302938"/>
                    </a:ext>
                  </a:extLst>
                </a:gridCol>
                <a:gridCol w="6931853">
                  <a:extLst>
                    <a:ext uri="{9D8B030D-6E8A-4147-A177-3AD203B41FA5}">
                      <a16:colId xmlns:a16="http://schemas.microsoft.com/office/drawing/2014/main" xmlns="" val="186918968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more -c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Clear screen before displaying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2317662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ECB367-FB48-A849-88CC-0152A65C50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254"/>
          <a:stretch/>
        </p:blipFill>
        <p:spPr>
          <a:xfrm>
            <a:off x="190500" y="3784922"/>
            <a:ext cx="8763000" cy="24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48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cmp</a:t>
            </a:r>
            <a:r>
              <a:rPr lang="en-US" dirty="0"/>
              <a:t> command in Linux/UNIX is used to compare the two files byte by byte and helps you to find out whether the two files are identical or not.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If a difference is found, it reports the byte and line number where the first difference is found.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If no differences are found, by default, </a:t>
            </a:r>
            <a:r>
              <a:rPr lang="en-US" dirty="0" err="1"/>
              <a:t>cmp</a:t>
            </a:r>
            <a:r>
              <a:rPr lang="en-US" dirty="0"/>
              <a:t> returns no output.</a:t>
            </a:r>
          </a:p>
          <a:p>
            <a:pPr algn="just"/>
            <a:r>
              <a:rPr lang="en-IN" b="1" dirty="0"/>
              <a:t>Syntax 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 err="1"/>
              <a:t>cmp</a:t>
            </a:r>
            <a:r>
              <a:rPr lang="en-US" dirty="0"/>
              <a:t> [OPTION]... FILE1 [FILE2 [SKIP1 [SKIP2]]]</a:t>
            </a:r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212958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xmlns="" id="{66ED9A04-CDEF-5247-B6DF-2C545E46A0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310558765"/>
              </p:ext>
            </p:extLst>
          </p:nvPr>
        </p:nvGraphicFramePr>
        <p:xfrm>
          <a:off x="190500" y="1050443"/>
          <a:ext cx="876300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2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Skip a particular number of initial bytes from both the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2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Do not print anything; only return an exit status indicating whether the files differ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Compare at most LIMIT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byte position and byte value for all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3702286"/>
            <a:ext cx="8763000" cy="27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241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1" y="1356808"/>
            <a:ext cx="8762999" cy="27518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5990437"/>
              </p:ext>
            </p:extLst>
          </p:nvPr>
        </p:nvGraphicFramePr>
        <p:xfrm>
          <a:off x="190500" y="1000408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cmp</a:t>
                      </a:r>
                      <a:r>
                        <a:rPr lang="en-US" sz="2200" dirty="0"/>
                        <a:t> -b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Print differing bytes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4873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1" y="1356808"/>
            <a:ext cx="8762999" cy="275185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40353446"/>
              </p:ext>
            </p:extLst>
          </p:nvPr>
        </p:nvGraphicFramePr>
        <p:xfrm>
          <a:off x="190500" y="1000408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Skip a particular number of initial bytes from both the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188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ls</a:t>
            </a:r>
            <a:r>
              <a:rPr lang="en-US" sz="4000" dirty="0"/>
              <a:t>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265869832"/>
              </p:ext>
            </p:extLst>
          </p:nvPr>
        </p:nvGraphicFramePr>
        <p:xfrm>
          <a:off x="190500" y="99060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61449">
                  <a:extLst>
                    <a:ext uri="{9D8B030D-6E8A-4147-A177-3AD203B41FA5}">
                      <a16:colId xmlns:a16="http://schemas.microsoft.com/office/drawing/2014/main" xmlns="" val="3222186546"/>
                    </a:ext>
                  </a:extLst>
                </a:gridCol>
                <a:gridCol w="7101551">
                  <a:extLst>
                    <a:ext uri="{9D8B030D-6E8A-4147-A177-3AD203B41FA5}">
                      <a16:colId xmlns:a16="http://schemas.microsoft.com/office/drawing/2014/main" xmlns="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200" dirty="0"/>
                        <a:t>ls -l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To show long listing information about the file/directory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1720"/>
          <a:stretch/>
        </p:blipFill>
        <p:spPr>
          <a:xfrm>
            <a:off x="190500" y="1470501"/>
            <a:ext cx="8763000" cy="1307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D377F5A-3890-6642-B03C-F9D2E39F7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2777924"/>
            <a:ext cx="8763000" cy="34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835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1" y="1670968"/>
            <a:ext cx="8762999" cy="161988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11011160"/>
              </p:ext>
            </p:extLst>
          </p:nvPr>
        </p:nvGraphicFramePr>
        <p:xfrm>
          <a:off x="190500" y="1000408"/>
          <a:ext cx="8763000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Do not print anything; only return an exit status indicating whether the files differ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211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3" y="1356808"/>
            <a:ext cx="8762997" cy="161988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34377565"/>
              </p:ext>
            </p:extLst>
          </p:nvPr>
        </p:nvGraphicFramePr>
        <p:xfrm>
          <a:off x="190500" y="1000408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Compare at most LIMIT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0819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356807"/>
            <a:ext cx="8763000" cy="230297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6233841"/>
              </p:ext>
            </p:extLst>
          </p:nvPr>
        </p:nvGraphicFramePr>
        <p:xfrm>
          <a:off x="190500" y="1000408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xmlns="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xmlns="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Print byte position and byte value for all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4656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comm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Compare two sorted files line by line.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dirty="0" err="1"/>
              <a:t>comm</a:t>
            </a:r>
            <a:r>
              <a:rPr lang="en-US" dirty="0"/>
              <a:t> [OPTION]... FILE1 FILE2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3012733"/>
            <a:ext cx="8763000" cy="341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998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comm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460453120"/>
              </p:ext>
            </p:extLst>
          </p:nvPr>
        </p:nvGraphicFramePr>
        <p:xfrm>
          <a:off x="216273" y="982763"/>
          <a:ext cx="8799827" cy="1896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6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1 (lines unique to FILE1)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2 (lines unique to FILE2)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-3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3 (lines that appear in both files)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107025-171D-4540-A377-4B30F365F6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6273" y="2955866"/>
            <a:ext cx="6427595" cy="34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989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diff</a:t>
            </a:r>
            <a:r>
              <a:rPr lang="en-US" sz="4000" dirty="0">
                <a:latin typeface="+mj-lt"/>
              </a:rPr>
              <a:t>(difference)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This command is used to display the differences in the files by comparing the files line by line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diff analyzes two files and prints the lines that are different. Essentially, it outputs a set of instructions for how to change one file to make it identical to the second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 diff [options] File1 File2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235980406"/>
              </p:ext>
            </p:extLst>
          </p:nvPr>
        </p:nvGraphicFramePr>
        <p:xfrm>
          <a:off x="229720" y="4640357"/>
          <a:ext cx="8723780" cy="141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4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983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diff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Ignores spacing differences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diff -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Ignores case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715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>
                <a:latin typeface="+mj-lt"/>
              </a:rPr>
              <a:t>diff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90500" y="4488667"/>
            <a:ext cx="8763000" cy="15176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Special symbols are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: add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 :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 : delete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" y="1019609"/>
            <a:ext cx="8763000" cy="320073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502718BD-27C9-AC49-AB60-9B4ED0DF71A6}"/>
              </a:ext>
            </a:extLst>
          </p:cNvPr>
          <p:cNvSpPr/>
          <p:nvPr/>
        </p:nvSpPr>
        <p:spPr>
          <a:xfrm>
            <a:off x="190500" y="3506203"/>
            <a:ext cx="388234" cy="23149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55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dirty="0">
                <a:latin typeface="+mj-lt"/>
              </a:rPr>
              <a:t>(change mode)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9" y="954950"/>
            <a:ext cx="8763000" cy="53340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chmod</a:t>
            </a:r>
            <a:r>
              <a:rPr lang="en-US" dirty="0"/>
              <a:t> is used to change the permissions of files or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 algn="just">
              <a:buNone/>
            </a:pPr>
            <a:r>
              <a:rPr lang="en-US" dirty="0"/>
              <a:t>     </a:t>
            </a:r>
            <a:r>
              <a:rPr lang="en-US" dirty="0" err="1"/>
              <a:t>chmod</a:t>
            </a:r>
            <a:r>
              <a:rPr lang="en-US" dirty="0"/>
              <a:t> [reference][operator][mode] file... 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129877159"/>
              </p:ext>
            </p:extLst>
          </p:nvPr>
        </p:nvGraphicFramePr>
        <p:xfrm>
          <a:off x="229721" y="2913449"/>
          <a:ext cx="8723780" cy="2567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5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828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owner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file's owner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group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users who are members of the file's group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others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users who are neither the file's owner nor members of the file's group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All three of the above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9294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dirty="0">
                <a:latin typeface="+mj-lt"/>
              </a:rPr>
              <a:t>(change mode) Command</a:t>
            </a:r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147232842"/>
              </p:ext>
            </p:extLst>
          </p:nvPr>
        </p:nvGraphicFramePr>
        <p:xfrm>
          <a:off x="229720" y="1023098"/>
          <a:ext cx="8723780" cy="2087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6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81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Operator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Adds the specified modes to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Removes the specified modes from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The modes specified are to be made the exact modes for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922701193"/>
              </p:ext>
            </p:extLst>
          </p:nvPr>
        </p:nvGraphicFramePr>
        <p:xfrm>
          <a:off x="229721" y="3407710"/>
          <a:ext cx="8723780" cy="2087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8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38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Permission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Permission to read the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Permission to write (or delete) the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Permission to execute the file, or, in the case of a directory, search 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161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" y="3534791"/>
            <a:ext cx="8763000" cy="255587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820FCF67-7654-224C-B38B-AB8B4C531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13828468"/>
              </p:ext>
            </p:extLst>
          </p:nvPr>
        </p:nvGraphicFramePr>
        <p:xfrm>
          <a:off x="560890" y="1398101"/>
          <a:ext cx="1348915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13385">
                  <a:extLst>
                    <a:ext uri="{9D8B030D-6E8A-4147-A177-3AD203B41FA5}">
                      <a16:colId xmlns:a16="http://schemas.microsoft.com/office/drawing/2014/main" xmlns="" val="1678587453"/>
                    </a:ext>
                  </a:extLst>
                </a:gridCol>
                <a:gridCol w="935530">
                  <a:extLst>
                    <a:ext uri="{9D8B030D-6E8A-4147-A177-3AD203B41FA5}">
                      <a16:colId xmlns:a16="http://schemas.microsoft.com/office/drawing/2014/main" xmlns="" val="52203743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owner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9652516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g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group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1727185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others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3653223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all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58938338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E788CE57-50B4-7F43-B4F4-40A98A29E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67991630"/>
              </p:ext>
            </p:extLst>
          </p:nvPr>
        </p:nvGraphicFramePr>
        <p:xfrm>
          <a:off x="1985522" y="1398101"/>
          <a:ext cx="2378134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06802">
                  <a:extLst>
                    <a:ext uri="{9D8B030D-6E8A-4147-A177-3AD203B41FA5}">
                      <a16:colId xmlns:a16="http://schemas.microsoft.com/office/drawing/2014/main" xmlns="" val="1678587453"/>
                    </a:ext>
                  </a:extLst>
                </a:gridCol>
                <a:gridCol w="671332">
                  <a:extLst>
                    <a:ext uri="{9D8B030D-6E8A-4147-A177-3AD203B41FA5}">
                      <a16:colId xmlns:a16="http://schemas.microsoft.com/office/drawing/2014/main" xmlns="" val="52203743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r (read)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4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9652516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w (write) </a:t>
                      </a:r>
                      <a:r>
                        <a:rPr lang="en-US" sz="2000" b="0" dirty="0">
                          <a:latin typeface="+mn-lt"/>
                        </a:rPr>
                        <a:t>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1727185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x (execute)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1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3653223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no permissions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58938338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028D18D-4451-8549-A345-0615EC257D52}"/>
              </a:ext>
            </a:extLst>
          </p:cNvPr>
          <p:cNvSpPr/>
          <p:nvPr/>
        </p:nvSpPr>
        <p:spPr>
          <a:xfrm>
            <a:off x="190500" y="913019"/>
            <a:ext cx="8763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D3748"/>
                </a:solidFill>
                <a:latin typeface="Roboto" pitchFamily="2" charset="0"/>
              </a:rPr>
              <a:t>Each write, read, and execute permissions have following number value: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31E04F1-79F9-8D4F-8FD8-203143B9E9F1}"/>
              </a:ext>
            </a:extLst>
          </p:cNvPr>
          <p:cNvCxnSpPr>
            <a:cxnSpLocks/>
          </p:cNvCxnSpPr>
          <p:nvPr/>
        </p:nvCxnSpPr>
        <p:spPr>
          <a:xfrm>
            <a:off x="190500" y="5775767"/>
            <a:ext cx="13720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697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2170710-MCWC-Unit-1_2" id="{941FBB9C-1422-EE44-AD5A-0EBC2B90455D}" vid="{AC573026-23A3-284B-B47E-B25FC20E34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AB45CD321A945AF4F7542B43F2D76" ma:contentTypeVersion="2" ma:contentTypeDescription="Create a new document." ma:contentTypeScope="" ma:versionID="7df4ca25f45153c44eae57390ff6adce">
  <xsd:schema xmlns:xsd="http://www.w3.org/2001/XMLSchema" xmlns:xs="http://www.w3.org/2001/XMLSchema" xmlns:p="http://schemas.microsoft.com/office/2006/metadata/properties" xmlns:ns2="fa48ca87-37d8-4b7f-8f1b-735de94d8859" targetNamespace="http://schemas.microsoft.com/office/2006/metadata/properties" ma:root="true" ma:fieldsID="591bca88081f9fc40ceea501183f3058" ns2:_="">
    <xsd:import namespace="fa48ca87-37d8-4b7f-8f1b-735de94d88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48ca87-37d8-4b7f-8f1b-735de94d8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37205C-5310-423A-A19C-7417804868D5}"/>
</file>

<file path=customXml/itemProps2.xml><?xml version="1.0" encoding="utf-8"?>
<ds:datastoreItem xmlns:ds="http://schemas.openxmlformats.org/officeDocument/2006/customXml" ds:itemID="{58037772-8A13-4A9E-A716-9B7668F144E7}"/>
</file>

<file path=customXml/itemProps3.xml><?xml version="1.0" encoding="utf-8"?>
<ds:datastoreItem xmlns:ds="http://schemas.openxmlformats.org/officeDocument/2006/customXml" ds:itemID="{199F021E-E294-40FC-B247-E37A8FD5A84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10601</TotalTime>
  <Words>5678</Words>
  <Application>Microsoft Office PowerPoint</Application>
  <PresentationFormat>On-screen Show (4:3)</PresentationFormat>
  <Paragraphs>1080</Paragraphs>
  <Slides>182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83" baseType="lpstr">
      <vt:lpstr>template</vt:lpstr>
      <vt:lpstr>Slide 1</vt:lpstr>
      <vt:lpstr>cd (Change Directory) Command</vt:lpstr>
      <vt:lpstr>cd Command Example</vt:lpstr>
      <vt:lpstr>cd Command Example</vt:lpstr>
      <vt:lpstr>cd Command Example</vt:lpstr>
      <vt:lpstr>cd Command Example</vt:lpstr>
      <vt:lpstr>ls Command</vt:lpstr>
      <vt:lpstr>ls Command</vt:lpstr>
      <vt:lpstr>ls Command Example</vt:lpstr>
      <vt:lpstr>ls Command Example</vt:lpstr>
      <vt:lpstr>ls Command Example</vt:lpstr>
      <vt:lpstr>man Command</vt:lpstr>
      <vt:lpstr>echo Command</vt:lpstr>
      <vt:lpstr>echo Command Example</vt:lpstr>
      <vt:lpstr>echo Command Example</vt:lpstr>
      <vt:lpstr>cal Command</vt:lpstr>
      <vt:lpstr>cal Command Example</vt:lpstr>
      <vt:lpstr>cal Command Example</vt:lpstr>
      <vt:lpstr>cal Command Example</vt:lpstr>
      <vt:lpstr>cal Command Example</vt:lpstr>
      <vt:lpstr>cal Command Example</vt:lpstr>
      <vt:lpstr>cal Command Example</vt:lpstr>
      <vt:lpstr>date Command</vt:lpstr>
      <vt:lpstr>date Command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clear Command</vt:lpstr>
      <vt:lpstr>clear Command Example</vt:lpstr>
      <vt:lpstr>cat Command</vt:lpstr>
      <vt:lpstr>cat Command</vt:lpstr>
      <vt:lpstr>cat Command</vt:lpstr>
      <vt:lpstr>cat Command Example</vt:lpstr>
      <vt:lpstr>cat Command Example</vt:lpstr>
      <vt:lpstr>cat Command Example</vt:lpstr>
      <vt:lpstr>cat Command Example</vt:lpstr>
      <vt:lpstr>cat Command Example</vt:lpstr>
      <vt:lpstr>cat Command Example</vt:lpstr>
      <vt:lpstr>pwd (Print working directory) Command</vt:lpstr>
      <vt:lpstr>who Command</vt:lpstr>
      <vt:lpstr>who Command Example</vt:lpstr>
      <vt:lpstr>who Command Example</vt:lpstr>
      <vt:lpstr>who Command Example</vt:lpstr>
      <vt:lpstr>who Command Example</vt:lpstr>
      <vt:lpstr>whoami Command</vt:lpstr>
      <vt:lpstr>whoami Command Example</vt:lpstr>
      <vt:lpstr>whoami Command Example</vt:lpstr>
      <vt:lpstr>uname (unix name) Command</vt:lpstr>
      <vt:lpstr>uname Command Example</vt:lpstr>
      <vt:lpstr>uname Command Example</vt:lpstr>
      <vt:lpstr>uname Command Example</vt:lpstr>
      <vt:lpstr>uname Command Example</vt:lpstr>
      <vt:lpstr>uname Command Example</vt:lpstr>
      <vt:lpstr>passwd Command</vt:lpstr>
      <vt:lpstr>mkdir Command</vt:lpstr>
      <vt:lpstr>mkdir Command Example</vt:lpstr>
      <vt:lpstr>mkdir Command Example</vt:lpstr>
      <vt:lpstr>mkdir Command Example</vt:lpstr>
      <vt:lpstr>rmdir Command</vt:lpstr>
      <vt:lpstr>rmdir Command Example</vt:lpstr>
      <vt:lpstr>cp(copy) Command</vt:lpstr>
      <vt:lpstr>cp Command Example</vt:lpstr>
      <vt:lpstr>cp Command Example</vt:lpstr>
      <vt:lpstr>cp Command Example</vt:lpstr>
      <vt:lpstr>cp Command Example</vt:lpstr>
      <vt:lpstr>mv(move) Command</vt:lpstr>
      <vt:lpstr>mv Command Example</vt:lpstr>
      <vt:lpstr>rm(remove) Command</vt:lpstr>
      <vt:lpstr>rm Command Example</vt:lpstr>
      <vt:lpstr>cut Command</vt:lpstr>
      <vt:lpstr>cut Command Example</vt:lpstr>
      <vt:lpstr>cut Command Example</vt:lpstr>
      <vt:lpstr>cut Command Example</vt:lpstr>
      <vt:lpstr>paste Command</vt:lpstr>
      <vt:lpstr>paste Command Example</vt:lpstr>
      <vt:lpstr>paste Command Example</vt:lpstr>
      <vt:lpstr>more Command</vt:lpstr>
      <vt:lpstr>more Command Example</vt:lpstr>
      <vt:lpstr>more Command Example</vt:lpstr>
      <vt:lpstr>more Command Example</vt:lpstr>
      <vt:lpstr>cmp Command</vt:lpstr>
      <vt:lpstr>cmp Command Example</vt:lpstr>
      <vt:lpstr>cmp Command Example</vt:lpstr>
      <vt:lpstr>cmp Command Example</vt:lpstr>
      <vt:lpstr>cmp Command Example</vt:lpstr>
      <vt:lpstr>cmp Command Example</vt:lpstr>
      <vt:lpstr>cmp Command Example</vt:lpstr>
      <vt:lpstr>comm Command</vt:lpstr>
      <vt:lpstr>comm Command Example</vt:lpstr>
      <vt:lpstr>diff(difference) Command</vt:lpstr>
      <vt:lpstr>diff Command Example</vt:lpstr>
      <vt:lpstr>chmod(change mode) Command</vt:lpstr>
      <vt:lpstr>chmod(change mode) Command</vt:lpstr>
      <vt:lpstr>chmod Command Example</vt:lpstr>
      <vt:lpstr>chmod Command Example</vt:lpstr>
      <vt:lpstr>chown(change owner) Command</vt:lpstr>
      <vt:lpstr>chown Command Example</vt:lpstr>
      <vt:lpstr>chgrp(change group) Command</vt:lpstr>
      <vt:lpstr>chgrp Command Example</vt:lpstr>
      <vt:lpstr>chgrp Command Example</vt:lpstr>
      <vt:lpstr>file Command</vt:lpstr>
      <vt:lpstr>file Command Example</vt:lpstr>
      <vt:lpstr>finger Command</vt:lpstr>
      <vt:lpstr>finger Command Example</vt:lpstr>
      <vt:lpstr>finger Command Example</vt:lpstr>
      <vt:lpstr>sleep Command</vt:lpstr>
      <vt:lpstr>sleep Command Example</vt:lpstr>
      <vt:lpstr>ps Command</vt:lpstr>
      <vt:lpstr>ps Command Example</vt:lpstr>
      <vt:lpstr>ps Command Example</vt:lpstr>
      <vt:lpstr>ps Command Example</vt:lpstr>
      <vt:lpstr>kill Command</vt:lpstr>
      <vt:lpstr>kill Command Example</vt:lpstr>
      <vt:lpstr>kill Command Example</vt:lpstr>
      <vt:lpstr>wc Command</vt:lpstr>
      <vt:lpstr>wc Command Example</vt:lpstr>
      <vt:lpstr>wc Command Example</vt:lpstr>
      <vt:lpstr>ln Command</vt:lpstr>
      <vt:lpstr>ln Command Example</vt:lpstr>
      <vt:lpstr>ln Command Example</vt:lpstr>
      <vt:lpstr>nl Command</vt:lpstr>
      <vt:lpstr>nl Command Example</vt:lpstr>
      <vt:lpstr>nl Command Example</vt:lpstr>
      <vt:lpstr>nl Command Example</vt:lpstr>
      <vt:lpstr>nl Command Example</vt:lpstr>
      <vt:lpstr>head Command</vt:lpstr>
      <vt:lpstr>head Command Example</vt:lpstr>
      <vt:lpstr>head Command Example</vt:lpstr>
      <vt:lpstr>head Command Example</vt:lpstr>
      <vt:lpstr>head Command Example</vt:lpstr>
      <vt:lpstr>tail Command</vt:lpstr>
      <vt:lpstr>tail Command Example</vt:lpstr>
      <vt:lpstr>tail Command Example</vt:lpstr>
      <vt:lpstr>tail Command Example</vt:lpstr>
      <vt:lpstr>sort Command</vt:lpstr>
      <vt:lpstr>sort Command Example</vt:lpstr>
      <vt:lpstr>sort Command Example</vt:lpstr>
      <vt:lpstr>sort Command Example</vt:lpstr>
      <vt:lpstr>sort Command Example</vt:lpstr>
      <vt:lpstr>sort Command Example</vt:lpstr>
      <vt:lpstr>find Command</vt:lpstr>
      <vt:lpstr>find Command Example</vt:lpstr>
      <vt:lpstr>find Command Example</vt:lpstr>
      <vt:lpstr>find Command Example</vt:lpstr>
      <vt:lpstr>find Command Example</vt:lpstr>
      <vt:lpstr>find Command Example</vt:lpstr>
      <vt:lpstr>uniq Command</vt:lpstr>
      <vt:lpstr>uniq Command Example</vt:lpstr>
      <vt:lpstr>uniq Command Example</vt:lpstr>
      <vt:lpstr>uniq Command Example</vt:lpstr>
      <vt:lpstr>grep Command</vt:lpstr>
      <vt:lpstr>grep Command Example</vt:lpstr>
      <vt:lpstr>grep Command Example</vt:lpstr>
      <vt:lpstr>grep Command Example</vt:lpstr>
      <vt:lpstr>grep Command Example</vt:lpstr>
      <vt:lpstr>grep Command Example</vt:lpstr>
      <vt:lpstr>grep Command Example</vt:lpstr>
      <vt:lpstr>grep Command Example</vt:lpstr>
      <vt:lpstr>pipe (|) Command</vt:lpstr>
      <vt:lpstr>pipe Command Example</vt:lpstr>
      <vt:lpstr>pipe Command Example</vt:lpstr>
      <vt:lpstr>pipe Command Example</vt:lpstr>
      <vt:lpstr>tr(translate) Command</vt:lpstr>
      <vt:lpstr>tr(translate) Command</vt:lpstr>
      <vt:lpstr>tr Command Example</vt:lpstr>
      <vt:lpstr>tr Command Example</vt:lpstr>
      <vt:lpstr>tr Command Example</vt:lpstr>
      <vt:lpstr>tr Command Example</vt:lpstr>
      <vt:lpstr>tr Command Example</vt:lpstr>
      <vt:lpstr>tr Command Example</vt:lpstr>
      <vt:lpstr>history Command</vt:lpstr>
      <vt:lpstr>history Command Example</vt:lpstr>
      <vt:lpstr>write Command</vt:lpstr>
      <vt:lpstr>write Command Example</vt:lpstr>
      <vt:lpstr>wall Command</vt:lpstr>
      <vt:lpstr>wall Command Example</vt:lpstr>
      <vt:lpstr>Slide 182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ITM</cp:lastModifiedBy>
  <cp:revision>1181</cp:revision>
  <dcterms:created xsi:type="dcterms:W3CDTF">2017-01-04T09:05:11Z</dcterms:created>
  <dcterms:modified xsi:type="dcterms:W3CDTF">2021-11-30T08:16:15Z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0x010100643AB45CD321A945AF4F7542B43F2D76</vt:lpwstr>
  </property>
</Properties>
</file>